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sldIdLst>
    <p:sldId id="256" r:id="rId2"/>
    <p:sldId id="260" r:id="rId3"/>
    <p:sldId id="257" r:id="rId4"/>
    <p:sldId id="261" r:id="rId5"/>
    <p:sldId id="258" r:id="rId6"/>
    <p:sldId id="259"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A90A89-A8C4-4F84-A7F5-4A692D47971A}" type="datetimeFigureOut">
              <a:rPr lang="en-AE" smtClean="0"/>
              <a:t>29/04/2022</a:t>
            </a:fld>
            <a:endParaRPr lang="en-AE"/>
          </a:p>
        </p:txBody>
      </p:sp>
      <p:sp>
        <p:nvSpPr>
          <p:cNvPr id="5" name="Footer Placeholder 4"/>
          <p:cNvSpPr>
            <a:spLocks noGrp="1"/>
          </p:cNvSpPr>
          <p:nvPr>
            <p:ph type="ftr" sz="quarter" idx="11"/>
          </p:nvPr>
        </p:nvSpPr>
        <p:spPr/>
        <p:txBody>
          <a:bodyPr/>
          <a:lstStyle/>
          <a:p>
            <a:endParaRPr lang="en-AE"/>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22A2D3C-33B2-4D99-A4B0-75AA1C4B77F7}" type="slidenum">
              <a:rPr lang="en-AE" smtClean="0"/>
              <a:t>‹#›</a:t>
            </a:fld>
            <a:endParaRPr lang="en-AE"/>
          </a:p>
        </p:txBody>
      </p:sp>
    </p:spTree>
    <p:extLst>
      <p:ext uri="{BB962C8B-B14F-4D97-AF65-F5344CB8AC3E}">
        <p14:creationId xmlns:p14="http://schemas.microsoft.com/office/powerpoint/2010/main" val="2158955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A90A89-A8C4-4F84-A7F5-4A692D47971A}" type="datetimeFigureOut">
              <a:rPr lang="en-AE" smtClean="0"/>
              <a:t>29/04/2022</a:t>
            </a:fld>
            <a:endParaRPr lang="en-AE"/>
          </a:p>
        </p:txBody>
      </p:sp>
      <p:sp>
        <p:nvSpPr>
          <p:cNvPr id="5" name="Footer Placeholder 4"/>
          <p:cNvSpPr>
            <a:spLocks noGrp="1"/>
          </p:cNvSpPr>
          <p:nvPr>
            <p:ph type="ftr" sz="quarter" idx="11"/>
          </p:nvPr>
        </p:nvSpPr>
        <p:spPr/>
        <p:txBody>
          <a:bodyPr/>
          <a:lstStyle/>
          <a:p>
            <a:endParaRPr lang="en-A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22A2D3C-33B2-4D99-A4B0-75AA1C4B77F7}" type="slidenum">
              <a:rPr lang="en-AE" smtClean="0"/>
              <a:t>‹#›</a:t>
            </a:fld>
            <a:endParaRPr lang="en-AE"/>
          </a:p>
        </p:txBody>
      </p:sp>
    </p:spTree>
    <p:extLst>
      <p:ext uri="{BB962C8B-B14F-4D97-AF65-F5344CB8AC3E}">
        <p14:creationId xmlns:p14="http://schemas.microsoft.com/office/powerpoint/2010/main" val="275965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A90A89-A8C4-4F84-A7F5-4A692D47971A}" type="datetimeFigureOut">
              <a:rPr lang="en-AE" smtClean="0"/>
              <a:t>29/04/2022</a:t>
            </a:fld>
            <a:endParaRPr lang="en-AE"/>
          </a:p>
        </p:txBody>
      </p:sp>
      <p:sp>
        <p:nvSpPr>
          <p:cNvPr id="5" name="Footer Placeholder 4"/>
          <p:cNvSpPr>
            <a:spLocks noGrp="1"/>
          </p:cNvSpPr>
          <p:nvPr>
            <p:ph type="ftr" sz="quarter" idx="11"/>
          </p:nvPr>
        </p:nvSpPr>
        <p:spPr/>
        <p:txBody>
          <a:bodyPr/>
          <a:lstStyle/>
          <a:p>
            <a:endParaRPr lang="en-AE"/>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22A2D3C-33B2-4D99-A4B0-75AA1C4B77F7}" type="slidenum">
              <a:rPr lang="en-AE" smtClean="0"/>
              <a:t>‹#›</a:t>
            </a:fld>
            <a:endParaRPr lang="en-AE"/>
          </a:p>
        </p:txBody>
      </p:sp>
    </p:spTree>
    <p:extLst>
      <p:ext uri="{BB962C8B-B14F-4D97-AF65-F5344CB8AC3E}">
        <p14:creationId xmlns:p14="http://schemas.microsoft.com/office/powerpoint/2010/main" val="2758488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8A90A89-A8C4-4F84-A7F5-4A692D47971A}" type="datetimeFigureOut">
              <a:rPr lang="en-AE" smtClean="0"/>
              <a:t>29/04/2022</a:t>
            </a:fld>
            <a:endParaRPr lang="en-AE"/>
          </a:p>
        </p:txBody>
      </p:sp>
      <p:sp>
        <p:nvSpPr>
          <p:cNvPr id="6" name="Footer Placeholder 5"/>
          <p:cNvSpPr>
            <a:spLocks noGrp="1"/>
          </p:cNvSpPr>
          <p:nvPr>
            <p:ph type="ftr" sz="quarter" idx="11"/>
          </p:nvPr>
        </p:nvSpPr>
        <p:spPr/>
        <p:txBody>
          <a:bodyPr/>
          <a:lstStyle/>
          <a:p>
            <a:endParaRPr lang="en-AE"/>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22A2D3C-33B2-4D99-A4B0-75AA1C4B77F7}" type="slidenum">
              <a:rPr lang="en-AE" smtClean="0"/>
              <a:t>‹#›</a:t>
            </a:fld>
            <a:endParaRPr lang="en-AE"/>
          </a:p>
        </p:txBody>
      </p:sp>
    </p:spTree>
    <p:extLst>
      <p:ext uri="{BB962C8B-B14F-4D97-AF65-F5344CB8AC3E}">
        <p14:creationId xmlns:p14="http://schemas.microsoft.com/office/powerpoint/2010/main" val="1861974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8A90A89-A8C4-4F84-A7F5-4A692D47971A}" type="datetimeFigureOut">
              <a:rPr lang="en-AE" smtClean="0"/>
              <a:t>29/04/2022</a:t>
            </a:fld>
            <a:endParaRPr lang="en-AE"/>
          </a:p>
        </p:txBody>
      </p:sp>
      <p:sp>
        <p:nvSpPr>
          <p:cNvPr id="8" name="Footer Placeholder 7"/>
          <p:cNvSpPr>
            <a:spLocks noGrp="1"/>
          </p:cNvSpPr>
          <p:nvPr>
            <p:ph type="ftr" sz="quarter" idx="11"/>
          </p:nvPr>
        </p:nvSpPr>
        <p:spPr/>
        <p:txBody>
          <a:bodyPr/>
          <a:lstStyle/>
          <a:p>
            <a:endParaRPr lang="en-AE"/>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22A2D3C-33B2-4D99-A4B0-75AA1C4B77F7}" type="slidenum">
              <a:rPr lang="en-AE" smtClean="0"/>
              <a:t>‹#›</a:t>
            </a:fld>
            <a:endParaRPr lang="en-AE"/>
          </a:p>
        </p:txBody>
      </p:sp>
    </p:spTree>
    <p:extLst>
      <p:ext uri="{BB962C8B-B14F-4D97-AF65-F5344CB8AC3E}">
        <p14:creationId xmlns:p14="http://schemas.microsoft.com/office/powerpoint/2010/main" val="329900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8A90A89-A8C4-4F84-A7F5-4A692D47971A}" type="datetimeFigureOut">
              <a:rPr lang="en-AE" smtClean="0"/>
              <a:t>29/04/2022</a:t>
            </a:fld>
            <a:endParaRPr lang="en-AE"/>
          </a:p>
        </p:txBody>
      </p:sp>
      <p:sp>
        <p:nvSpPr>
          <p:cNvPr id="4" name="Footer Placeholder 3"/>
          <p:cNvSpPr>
            <a:spLocks noGrp="1"/>
          </p:cNvSpPr>
          <p:nvPr>
            <p:ph type="ftr" sz="quarter" idx="11"/>
          </p:nvPr>
        </p:nvSpPr>
        <p:spPr/>
        <p:txBody>
          <a:bodyPr/>
          <a:lstStyle/>
          <a:p>
            <a:endParaRPr lang="en-AE"/>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22A2D3C-33B2-4D99-A4B0-75AA1C4B77F7}" type="slidenum">
              <a:rPr lang="en-AE" smtClean="0"/>
              <a:t>‹#›</a:t>
            </a:fld>
            <a:endParaRPr lang="en-AE"/>
          </a:p>
        </p:txBody>
      </p:sp>
    </p:spTree>
    <p:extLst>
      <p:ext uri="{BB962C8B-B14F-4D97-AF65-F5344CB8AC3E}">
        <p14:creationId xmlns:p14="http://schemas.microsoft.com/office/powerpoint/2010/main" val="1914828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A90A89-A8C4-4F84-A7F5-4A692D47971A}" type="datetimeFigureOut">
              <a:rPr lang="en-AE" smtClean="0"/>
              <a:t>29/04/2022</a:t>
            </a:fld>
            <a:endParaRPr lang="en-AE"/>
          </a:p>
        </p:txBody>
      </p:sp>
      <p:sp>
        <p:nvSpPr>
          <p:cNvPr id="3" name="Footer Placeholder 2"/>
          <p:cNvSpPr>
            <a:spLocks noGrp="1"/>
          </p:cNvSpPr>
          <p:nvPr>
            <p:ph type="ftr" sz="quarter" idx="11"/>
          </p:nvPr>
        </p:nvSpPr>
        <p:spPr/>
        <p:txBody>
          <a:bodyPr/>
          <a:lstStyle/>
          <a:p>
            <a:endParaRPr lang="en-AE"/>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22A2D3C-33B2-4D99-A4B0-75AA1C4B77F7}" type="slidenum">
              <a:rPr lang="en-AE" smtClean="0"/>
              <a:t>‹#›</a:t>
            </a:fld>
            <a:endParaRPr lang="en-AE"/>
          </a:p>
        </p:txBody>
      </p:sp>
    </p:spTree>
    <p:extLst>
      <p:ext uri="{BB962C8B-B14F-4D97-AF65-F5344CB8AC3E}">
        <p14:creationId xmlns:p14="http://schemas.microsoft.com/office/powerpoint/2010/main" val="3514474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A90A89-A8C4-4F84-A7F5-4A692D47971A}" type="datetimeFigureOut">
              <a:rPr lang="en-AE" smtClean="0"/>
              <a:t>29/04/2022</a:t>
            </a:fld>
            <a:endParaRPr lang="en-AE"/>
          </a:p>
        </p:txBody>
      </p:sp>
      <p:sp>
        <p:nvSpPr>
          <p:cNvPr id="6" name="Footer Placeholder 5"/>
          <p:cNvSpPr>
            <a:spLocks noGrp="1"/>
          </p:cNvSpPr>
          <p:nvPr>
            <p:ph type="ftr" sz="quarter" idx="11"/>
          </p:nvPr>
        </p:nvSpPr>
        <p:spPr/>
        <p:txBody>
          <a:bodyPr/>
          <a:lstStyle/>
          <a:p>
            <a:endParaRPr lang="en-AE"/>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22A2D3C-33B2-4D99-A4B0-75AA1C4B77F7}" type="slidenum">
              <a:rPr lang="en-AE" smtClean="0"/>
              <a:t>‹#›</a:t>
            </a:fld>
            <a:endParaRPr lang="en-AE"/>
          </a:p>
        </p:txBody>
      </p:sp>
    </p:spTree>
    <p:extLst>
      <p:ext uri="{BB962C8B-B14F-4D97-AF65-F5344CB8AC3E}">
        <p14:creationId xmlns:p14="http://schemas.microsoft.com/office/powerpoint/2010/main" val="3946188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A90A89-A8C4-4F84-A7F5-4A692D47971A}" type="datetimeFigureOut">
              <a:rPr lang="en-AE" smtClean="0"/>
              <a:t>29/04/2022</a:t>
            </a:fld>
            <a:endParaRPr lang="en-AE"/>
          </a:p>
        </p:txBody>
      </p:sp>
      <p:sp>
        <p:nvSpPr>
          <p:cNvPr id="6" name="Footer Placeholder 5"/>
          <p:cNvSpPr>
            <a:spLocks noGrp="1"/>
          </p:cNvSpPr>
          <p:nvPr>
            <p:ph type="ftr" sz="quarter" idx="11"/>
          </p:nvPr>
        </p:nvSpPr>
        <p:spPr/>
        <p:txBody>
          <a:bodyPr/>
          <a:lstStyle/>
          <a:p>
            <a:endParaRPr lang="en-A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22A2D3C-33B2-4D99-A4B0-75AA1C4B77F7}" type="slidenum">
              <a:rPr lang="en-AE" smtClean="0"/>
              <a:t>‹#›</a:t>
            </a:fld>
            <a:endParaRPr lang="en-AE"/>
          </a:p>
        </p:txBody>
      </p:sp>
    </p:spTree>
    <p:extLst>
      <p:ext uri="{BB962C8B-B14F-4D97-AF65-F5344CB8AC3E}">
        <p14:creationId xmlns:p14="http://schemas.microsoft.com/office/powerpoint/2010/main" val="950419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A90A89-A8C4-4F84-A7F5-4A692D47971A}" type="datetimeFigureOut">
              <a:rPr lang="en-AE" smtClean="0"/>
              <a:t>29/04/2022</a:t>
            </a:fld>
            <a:endParaRPr lang="en-AE"/>
          </a:p>
        </p:txBody>
      </p:sp>
      <p:sp>
        <p:nvSpPr>
          <p:cNvPr id="5" name="Footer Placeholder 4"/>
          <p:cNvSpPr>
            <a:spLocks noGrp="1"/>
          </p:cNvSpPr>
          <p:nvPr>
            <p:ph type="ftr" sz="quarter" idx="11"/>
          </p:nvPr>
        </p:nvSpPr>
        <p:spPr/>
        <p:txBody>
          <a:bodyPr/>
          <a:lstStyle/>
          <a:p>
            <a:endParaRPr lang="en-AE"/>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22A2D3C-33B2-4D99-A4B0-75AA1C4B77F7}" type="slidenum">
              <a:rPr lang="en-AE" smtClean="0"/>
              <a:t>‹#›</a:t>
            </a:fld>
            <a:endParaRPr lang="en-AE"/>
          </a:p>
        </p:txBody>
      </p:sp>
    </p:spTree>
    <p:extLst>
      <p:ext uri="{BB962C8B-B14F-4D97-AF65-F5344CB8AC3E}">
        <p14:creationId xmlns:p14="http://schemas.microsoft.com/office/powerpoint/2010/main" val="3775918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A90A89-A8C4-4F84-A7F5-4A692D47971A}" type="datetimeFigureOut">
              <a:rPr lang="en-AE" smtClean="0"/>
              <a:t>29/04/2022</a:t>
            </a:fld>
            <a:endParaRPr lang="en-AE"/>
          </a:p>
        </p:txBody>
      </p:sp>
      <p:sp>
        <p:nvSpPr>
          <p:cNvPr id="5" name="Footer Placeholder 4"/>
          <p:cNvSpPr>
            <a:spLocks noGrp="1"/>
          </p:cNvSpPr>
          <p:nvPr>
            <p:ph type="ftr" sz="quarter" idx="11"/>
          </p:nvPr>
        </p:nvSpPr>
        <p:spPr/>
        <p:txBody>
          <a:bodyPr/>
          <a:lstStyle/>
          <a:p>
            <a:endParaRPr lang="en-AE"/>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22A2D3C-33B2-4D99-A4B0-75AA1C4B77F7}" type="slidenum">
              <a:rPr lang="en-AE" smtClean="0"/>
              <a:t>‹#›</a:t>
            </a:fld>
            <a:endParaRPr lang="en-AE"/>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405639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88A90A89-A8C4-4F84-A7F5-4A692D47971A}" type="datetimeFigureOut">
              <a:rPr lang="en-AE" smtClean="0"/>
              <a:t>29/04/2022</a:t>
            </a:fld>
            <a:endParaRPr lang="en-AE"/>
          </a:p>
        </p:txBody>
      </p:sp>
      <p:sp>
        <p:nvSpPr>
          <p:cNvPr id="6" name="Footer Placeholder 5"/>
          <p:cNvSpPr>
            <a:spLocks noGrp="1"/>
          </p:cNvSpPr>
          <p:nvPr>
            <p:ph type="ftr" sz="quarter" idx="11"/>
          </p:nvPr>
        </p:nvSpPr>
        <p:spPr/>
        <p:txBody>
          <a:bodyPr/>
          <a:lstStyle/>
          <a:p>
            <a:endParaRPr lang="en-A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22A2D3C-33B2-4D99-A4B0-75AA1C4B77F7}" type="slidenum">
              <a:rPr lang="en-AE" smtClean="0"/>
              <a:t>‹#›</a:t>
            </a:fld>
            <a:endParaRPr lang="en-AE"/>
          </a:p>
        </p:txBody>
      </p:sp>
    </p:spTree>
    <p:extLst>
      <p:ext uri="{BB962C8B-B14F-4D97-AF65-F5344CB8AC3E}">
        <p14:creationId xmlns:p14="http://schemas.microsoft.com/office/powerpoint/2010/main" val="23342028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88A90A89-A8C4-4F84-A7F5-4A692D47971A}" type="datetimeFigureOut">
              <a:rPr lang="en-AE" smtClean="0"/>
              <a:t>29/04/2022</a:t>
            </a:fld>
            <a:endParaRPr lang="en-AE"/>
          </a:p>
        </p:txBody>
      </p:sp>
      <p:sp>
        <p:nvSpPr>
          <p:cNvPr id="6" name="Footer Placeholder 5"/>
          <p:cNvSpPr>
            <a:spLocks noGrp="1"/>
          </p:cNvSpPr>
          <p:nvPr>
            <p:ph type="ftr" sz="quarter" idx="11"/>
          </p:nvPr>
        </p:nvSpPr>
        <p:spPr/>
        <p:txBody>
          <a:bodyPr/>
          <a:lstStyle/>
          <a:p>
            <a:endParaRPr lang="en-AE"/>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22A2D3C-33B2-4D99-A4B0-75AA1C4B77F7}" type="slidenum">
              <a:rPr lang="en-AE" smtClean="0"/>
              <a:t>‹#›</a:t>
            </a:fld>
            <a:endParaRPr lang="en-AE"/>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39913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88A90A89-A8C4-4F84-A7F5-4A692D47971A}" type="datetimeFigureOut">
              <a:rPr lang="en-AE" smtClean="0"/>
              <a:t>29/04/2022</a:t>
            </a:fld>
            <a:endParaRPr lang="en-AE"/>
          </a:p>
        </p:txBody>
      </p:sp>
      <p:sp>
        <p:nvSpPr>
          <p:cNvPr id="6" name="Footer Placeholder 5"/>
          <p:cNvSpPr>
            <a:spLocks noGrp="1"/>
          </p:cNvSpPr>
          <p:nvPr>
            <p:ph type="ftr" sz="quarter" idx="11"/>
          </p:nvPr>
        </p:nvSpPr>
        <p:spPr/>
        <p:txBody>
          <a:bodyPr/>
          <a:lstStyle/>
          <a:p>
            <a:endParaRPr lang="en-A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22A2D3C-33B2-4D99-A4B0-75AA1C4B77F7}" type="slidenum">
              <a:rPr lang="en-AE" smtClean="0"/>
              <a:t>‹#›</a:t>
            </a:fld>
            <a:endParaRPr lang="en-AE"/>
          </a:p>
        </p:txBody>
      </p:sp>
    </p:spTree>
    <p:extLst>
      <p:ext uri="{BB962C8B-B14F-4D97-AF65-F5344CB8AC3E}">
        <p14:creationId xmlns:p14="http://schemas.microsoft.com/office/powerpoint/2010/main" val="14169295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A90A89-A8C4-4F84-A7F5-4A692D47971A}" type="datetimeFigureOut">
              <a:rPr lang="en-AE" smtClean="0"/>
              <a:t>29/04/2022</a:t>
            </a:fld>
            <a:endParaRPr lang="en-AE"/>
          </a:p>
        </p:txBody>
      </p:sp>
      <p:sp>
        <p:nvSpPr>
          <p:cNvPr id="5" name="Footer Placeholder 4"/>
          <p:cNvSpPr>
            <a:spLocks noGrp="1"/>
          </p:cNvSpPr>
          <p:nvPr>
            <p:ph type="ftr" sz="quarter" idx="11"/>
          </p:nvPr>
        </p:nvSpPr>
        <p:spPr/>
        <p:txBody>
          <a:bodyPr/>
          <a:lstStyle/>
          <a:p>
            <a:endParaRPr lang="en-A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22A2D3C-33B2-4D99-A4B0-75AA1C4B77F7}" type="slidenum">
              <a:rPr lang="en-AE" smtClean="0"/>
              <a:t>‹#›</a:t>
            </a:fld>
            <a:endParaRPr lang="en-AE"/>
          </a:p>
        </p:txBody>
      </p:sp>
    </p:spTree>
    <p:extLst>
      <p:ext uri="{BB962C8B-B14F-4D97-AF65-F5344CB8AC3E}">
        <p14:creationId xmlns:p14="http://schemas.microsoft.com/office/powerpoint/2010/main" val="2209599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A90A89-A8C4-4F84-A7F5-4A692D47971A}" type="datetimeFigureOut">
              <a:rPr lang="en-AE" smtClean="0"/>
              <a:t>29/04/2022</a:t>
            </a:fld>
            <a:endParaRPr lang="en-AE"/>
          </a:p>
        </p:txBody>
      </p:sp>
      <p:sp>
        <p:nvSpPr>
          <p:cNvPr id="5" name="Footer Placeholder 4"/>
          <p:cNvSpPr>
            <a:spLocks noGrp="1"/>
          </p:cNvSpPr>
          <p:nvPr>
            <p:ph type="ftr" sz="quarter" idx="11"/>
          </p:nvPr>
        </p:nvSpPr>
        <p:spPr/>
        <p:txBody>
          <a:bodyPr/>
          <a:lstStyle/>
          <a:p>
            <a:endParaRPr lang="en-A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22A2D3C-33B2-4D99-A4B0-75AA1C4B77F7}" type="slidenum">
              <a:rPr lang="en-AE" smtClean="0"/>
              <a:t>‹#›</a:t>
            </a:fld>
            <a:endParaRPr lang="en-AE"/>
          </a:p>
        </p:txBody>
      </p:sp>
    </p:spTree>
    <p:extLst>
      <p:ext uri="{BB962C8B-B14F-4D97-AF65-F5344CB8AC3E}">
        <p14:creationId xmlns:p14="http://schemas.microsoft.com/office/powerpoint/2010/main" val="2891860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88A90A89-A8C4-4F84-A7F5-4A692D47971A}" type="datetimeFigureOut">
              <a:rPr lang="en-AE" smtClean="0"/>
              <a:t>29/04/2022</a:t>
            </a:fld>
            <a:endParaRPr lang="en-AE"/>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AE"/>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22A2D3C-33B2-4D99-A4B0-75AA1C4B77F7}" type="slidenum">
              <a:rPr lang="en-AE" smtClean="0"/>
              <a:t>‹#›</a:t>
            </a:fld>
            <a:endParaRPr lang="en-AE"/>
          </a:p>
        </p:txBody>
      </p:sp>
    </p:spTree>
    <p:extLst>
      <p:ext uri="{BB962C8B-B14F-4D97-AF65-F5344CB8AC3E}">
        <p14:creationId xmlns:p14="http://schemas.microsoft.com/office/powerpoint/2010/main" val="2222096074"/>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08FED-DEAB-4815-8CB7-EAEE69CC99A1}"/>
              </a:ext>
            </a:extLst>
          </p:cNvPr>
          <p:cNvSpPr>
            <a:spLocks noGrp="1"/>
          </p:cNvSpPr>
          <p:nvPr>
            <p:ph type="ctrTitle"/>
          </p:nvPr>
        </p:nvSpPr>
        <p:spPr>
          <a:xfrm>
            <a:off x="1066800" y="0"/>
            <a:ext cx="10058400" cy="1234440"/>
          </a:xfrm>
        </p:spPr>
        <p:txBody>
          <a:bodyPr>
            <a:normAutofit fontScale="90000"/>
          </a:bodyPr>
          <a:lstStyle/>
          <a:p>
            <a:pPr algn="ctr"/>
            <a:br>
              <a:rPr lang="en-AE" sz="1800" dirty="0">
                <a:effectLst/>
                <a:latin typeface="Calibri" panose="020F0502020204030204" pitchFamily="34" charset="0"/>
                <a:ea typeface="Calibri" panose="020F0502020204030204" pitchFamily="34" charset="0"/>
                <a:cs typeface="Arial" panose="020B0604020202020204" pitchFamily="34" charset="0"/>
              </a:rPr>
            </a:br>
            <a:br>
              <a:rPr lang="en-AE" sz="1800" dirty="0">
                <a:effectLst/>
                <a:latin typeface="Calibri" panose="020F0502020204030204" pitchFamily="34" charset="0"/>
                <a:ea typeface="Calibri" panose="020F0502020204030204" pitchFamily="34" charset="0"/>
                <a:cs typeface="Arial" panose="020B0604020202020204" pitchFamily="34" charset="0"/>
              </a:rPr>
            </a:br>
            <a:r>
              <a:rPr lang="en-AE" b="1" dirty="0">
                <a:latin typeface="Calibri" panose="020F0502020204030204" pitchFamily="34" charset="0"/>
                <a:ea typeface="Calibri" panose="020F0502020204030204" pitchFamily="34" charset="0"/>
                <a:cs typeface="Calibri" panose="020F0502020204030204" pitchFamily="34" charset="0"/>
              </a:rPr>
              <a:t>Situational Analysis</a:t>
            </a:r>
            <a:endParaRPr lang="en-AE" dirty="0"/>
          </a:p>
        </p:txBody>
      </p:sp>
      <p:sp>
        <p:nvSpPr>
          <p:cNvPr id="3" name="Subtitle 2">
            <a:extLst>
              <a:ext uri="{FF2B5EF4-FFF2-40B4-BE49-F238E27FC236}">
                <a16:creationId xmlns:a16="http://schemas.microsoft.com/office/drawing/2014/main" id="{9DB78B08-CFBC-4A75-B987-0F039B31D443}"/>
              </a:ext>
            </a:extLst>
          </p:cNvPr>
          <p:cNvSpPr>
            <a:spLocks noGrp="1"/>
          </p:cNvSpPr>
          <p:nvPr>
            <p:ph type="subTitle" idx="1"/>
          </p:nvPr>
        </p:nvSpPr>
        <p:spPr>
          <a:xfrm>
            <a:off x="1066800" y="1554480"/>
            <a:ext cx="10058400" cy="5303520"/>
          </a:xfrm>
        </p:spPr>
        <p:txBody>
          <a:bodyPr>
            <a:normAutofit/>
          </a:bodyPr>
          <a:lstStyle/>
          <a:p>
            <a:pPr marL="342900" indent="-342900" algn="l">
              <a:buFont typeface="Arial" panose="020B0604020202020204" pitchFamily="34" charset="0"/>
              <a:buChar char="•"/>
            </a:pPr>
            <a:endParaRPr lang="en-AE" sz="1800" dirty="0">
              <a:effectLst/>
              <a:latin typeface="Calibri" panose="020F0502020204030204" pitchFamily="34" charset="0"/>
              <a:ea typeface="Calibri" panose="020F0502020204030204" pitchFamily="34" charset="0"/>
              <a:cs typeface="Arial" panose="020B0604020202020204" pitchFamily="34" charset="0"/>
            </a:endParaRPr>
          </a:p>
          <a:p>
            <a:pPr marL="285750" indent="-285750">
              <a:lnSpc>
                <a:spcPct val="150000"/>
              </a:lnSpc>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Situation analysis in podcasting is a set of techniques for analyzing both internal and external aspects in a podcast. It enables you to determine possible audience and evaluate the state of your podcast. </a:t>
            </a:r>
            <a:endParaRPr lang="en-AE" sz="1800" dirty="0">
              <a:effectLst/>
              <a:latin typeface="Calibri" panose="020F0502020204030204" pitchFamily="34" charset="0"/>
              <a:ea typeface="Calibri" panose="020F0502020204030204" pitchFamily="34" charset="0"/>
              <a:cs typeface="Calibri" panose="020F0502020204030204" pitchFamily="34" charset="0"/>
            </a:endParaRPr>
          </a:p>
          <a:p>
            <a:pPr marL="285750" indent="-285750" algn="just">
              <a:lnSpc>
                <a:spcPct val="200000"/>
              </a:lnSpc>
              <a:spcAft>
                <a:spcPts val="800"/>
              </a:spcAft>
              <a:buFont typeface="Arial" panose="020B0604020202020204" pitchFamily="34" charset="0"/>
              <a:buChar char="•"/>
            </a:pPr>
            <a:r>
              <a:rPr lang="en-AE" sz="1800" dirty="0">
                <a:effectLst/>
                <a:latin typeface="Calibri" panose="020F0502020204030204" pitchFamily="34" charset="0"/>
                <a:ea typeface="Calibri" panose="020F0502020204030204" pitchFamily="34" charset="0"/>
                <a:cs typeface="Calibri" panose="020F0502020204030204" pitchFamily="34" charset="0"/>
              </a:rPr>
              <a:t>The ultimate goal of this podcast is to develop an understanding of the problem and leave an impression on the audience so that audience will be convinced. Good podcasts are considered to have an emotional effect on the listener which influence their decision-making power. </a:t>
            </a:r>
          </a:p>
          <a:p>
            <a:pPr marL="285750" indent="-285750">
              <a:lnSpc>
                <a:spcPct val="150000"/>
              </a:lnSpc>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The addressed problem is the low-income families which can’t afford buying pair of shoes to their children. </a:t>
            </a:r>
            <a:endParaRPr lang="en-AE" sz="1800" dirty="0">
              <a:effectLst/>
              <a:latin typeface="Calibri" panose="020F0502020204030204" pitchFamily="34" charset="0"/>
              <a:ea typeface="Calibri" panose="020F0502020204030204" pitchFamily="34" charset="0"/>
              <a:cs typeface="Calibri" panose="020F0502020204030204" pitchFamily="34" charset="0"/>
            </a:endParaRPr>
          </a:p>
          <a:p>
            <a:pPr algn="l"/>
            <a:endParaRPr lang="en-AE" dirty="0"/>
          </a:p>
        </p:txBody>
      </p:sp>
      <p:sp>
        <p:nvSpPr>
          <p:cNvPr id="4" name="Title 1">
            <a:extLst>
              <a:ext uri="{FF2B5EF4-FFF2-40B4-BE49-F238E27FC236}">
                <a16:creationId xmlns:a16="http://schemas.microsoft.com/office/drawing/2014/main" id="{D466CB06-B300-41C6-A93D-1DADA7758AA4}"/>
              </a:ext>
            </a:extLst>
          </p:cNvPr>
          <p:cNvSpPr txBox="1">
            <a:spLocks/>
          </p:cNvSpPr>
          <p:nvPr/>
        </p:nvSpPr>
        <p:spPr>
          <a:xfrm>
            <a:off x="1283208" y="1234440"/>
            <a:ext cx="10058400" cy="5148072"/>
          </a:xfrm>
          <a:prstGeom prst="rect">
            <a:avLst/>
          </a:prstGeom>
          <a:effectLst/>
        </p:spPr>
        <p:txBody>
          <a:bodyPr vert="horz" lIns="91440" tIns="45720" rIns="91440" bIns="45720" rtlCol="0" anchor="b">
            <a:normAutofit fontScale="97500"/>
          </a:bodyPr>
          <a:lstStyle>
            <a:lvl1pPr algn="r" defTabSz="457200" rtl="0" eaLnBrk="1" latinLnBrk="0" hangingPunct="1">
              <a:spcBef>
                <a:spcPct val="0"/>
              </a:spcBef>
              <a:buNone/>
              <a:defRPr sz="6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br>
              <a:rPr lang="en-AE" sz="1800" dirty="0">
                <a:latin typeface="Calibri" panose="020F0502020204030204" pitchFamily="34" charset="0"/>
                <a:ea typeface="Calibri" panose="020F0502020204030204" pitchFamily="34" charset="0"/>
                <a:cs typeface="Arial" panose="020B0604020202020204" pitchFamily="34" charset="0"/>
              </a:rPr>
            </a:br>
            <a:endParaRPr lang="en-AE" dirty="0"/>
          </a:p>
        </p:txBody>
      </p:sp>
    </p:spTree>
    <p:extLst>
      <p:ext uri="{BB962C8B-B14F-4D97-AF65-F5344CB8AC3E}">
        <p14:creationId xmlns:p14="http://schemas.microsoft.com/office/powerpoint/2010/main" val="3361272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08FED-DEAB-4815-8CB7-EAEE69CC99A1}"/>
              </a:ext>
            </a:extLst>
          </p:cNvPr>
          <p:cNvSpPr>
            <a:spLocks noGrp="1"/>
          </p:cNvSpPr>
          <p:nvPr>
            <p:ph type="ctrTitle"/>
          </p:nvPr>
        </p:nvSpPr>
        <p:spPr>
          <a:xfrm>
            <a:off x="365760" y="50292"/>
            <a:ext cx="10838688" cy="1042416"/>
          </a:xfrm>
        </p:spPr>
        <p:txBody>
          <a:bodyPr>
            <a:normAutofit fontScale="90000"/>
          </a:bodyPr>
          <a:lstStyle/>
          <a:p>
            <a:pPr algn="ctr"/>
            <a:br>
              <a:rPr lang="en-AE" sz="1800" dirty="0">
                <a:effectLst/>
                <a:latin typeface="Calibri" panose="020F0502020204030204" pitchFamily="34" charset="0"/>
                <a:ea typeface="Calibri" panose="020F0502020204030204" pitchFamily="34" charset="0"/>
                <a:cs typeface="Arial" panose="020B0604020202020204" pitchFamily="34" charset="0"/>
              </a:rPr>
            </a:br>
            <a:br>
              <a:rPr lang="en-AE" sz="1800" dirty="0">
                <a:effectLst/>
                <a:latin typeface="Calibri" panose="020F0502020204030204" pitchFamily="34" charset="0"/>
                <a:ea typeface="Calibri" panose="020F0502020204030204" pitchFamily="34" charset="0"/>
                <a:cs typeface="Arial" panose="020B0604020202020204" pitchFamily="34" charset="0"/>
              </a:rPr>
            </a:br>
            <a:r>
              <a:rPr lang="en-AE" sz="5100" b="1" dirty="0">
                <a:effectLst/>
                <a:latin typeface="Calibri" panose="020F0502020204030204" pitchFamily="34" charset="0"/>
                <a:ea typeface="Calibri" panose="020F0502020204030204" pitchFamily="34" charset="0"/>
                <a:cs typeface="Calibri" panose="020F0502020204030204" pitchFamily="34" charset="0"/>
              </a:rPr>
              <a:t>Audience Analysis</a:t>
            </a:r>
            <a:endParaRPr lang="en-AE" sz="5100" dirty="0">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9DB78B08-CFBC-4A75-B987-0F039B31D443}"/>
              </a:ext>
            </a:extLst>
          </p:cNvPr>
          <p:cNvSpPr>
            <a:spLocks noGrp="1"/>
          </p:cNvSpPr>
          <p:nvPr>
            <p:ph type="subTitle" idx="1"/>
          </p:nvPr>
        </p:nvSpPr>
        <p:spPr>
          <a:xfrm>
            <a:off x="1283208" y="1305306"/>
            <a:ext cx="10058400" cy="5006340"/>
          </a:xfrm>
        </p:spPr>
        <p:txBody>
          <a:bodyPr>
            <a:normAutofit/>
          </a:bodyPr>
          <a:lstStyle/>
          <a:p>
            <a:pPr marL="342900" indent="-342900" algn="l">
              <a:buFont typeface="Arial" panose="020B0604020202020204" pitchFamily="34" charset="0"/>
              <a:buChar char="•"/>
            </a:pPr>
            <a:endParaRPr lang="en-AE" sz="1800" dirty="0">
              <a:effectLst/>
              <a:latin typeface="Calibri" panose="020F0502020204030204" pitchFamily="34" charset="0"/>
              <a:ea typeface="Calibri" panose="020F0502020204030204" pitchFamily="34" charset="0"/>
              <a:cs typeface="Arial" panose="020B0604020202020204" pitchFamily="34" charset="0"/>
            </a:endParaRPr>
          </a:p>
          <a:p>
            <a:pPr marL="285750" indent="-285750">
              <a:lnSpc>
                <a:spcPct val="150000"/>
              </a:lnSpc>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The targeted audience will be Carrefour’s customer and all the society members who have interests in helping low-income families and poor children to live a better life.   </a:t>
            </a:r>
            <a:endParaRPr lang="en-AE" sz="1800" dirty="0">
              <a:effectLst/>
              <a:latin typeface="Calibri" panose="020F0502020204030204" pitchFamily="34" charset="0"/>
              <a:ea typeface="Calibri" panose="020F0502020204030204" pitchFamily="34" charset="0"/>
              <a:cs typeface="Calibri" panose="020F0502020204030204" pitchFamily="34" charset="0"/>
            </a:endParaRPr>
          </a:p>
          <a:p>
            <a:pPr marL="285750" indent="-285750" algn="l">
              <a:lnSpc>
                <a:spcPct val="150000"/>
              </a:lnSpc>
              <a:spcAft>
                <a:spcPts val="800"/>
              </a:spcAft>
              <a:buFont typeface="Arial" panose="020B0604020202020204" pitchFamily="34" charset="0"/>
              <a:buChar char="•"/>
            </a:pPr>
            <a:r>
              <a:rPr lang="en-AE" sz="1800" dirty="0">
                <a:effectLst/>
                <a:latin typeface="Calibri" panose="020F0502020204030204" pitchFamily="34" charset="0"/>
                <a:ea typeface="Calibri" panose="020F0502020204030204" pitchFamily="34" charset="0"/>
                <a:cs typeface="Calibri" panose="020F0502020204030204" pitchFamily="34" charset="0"/>
              </a:rPr>
              <a:t>It is referred as the process of dividing the audience in to the group of the people. In this podcast behavioural segmentation is preferred in order to deliver the message. </a:t>
            </a:r>
          </a:p>
          <a:p>
            <a:pPr marL="285750" indent="-285750" algn="l">
              <a:lnSpc>
                <a:spcPct val="150000"/>
              </a:lnSpc>
              <a:spcAft>
                <a:spcPts val="800"/>
              </a:spcAft>
              <a:buFont typeface="Arial" panose="020B0604020202020204" pitchFamily="34" charset="0"/>
              <a:buChar char="•"/>
            </a:pPr>
            <a:r>
              <a:rPr lang="en-AE" sz="1800" dirty="0">
                <a:effectLst/>
                <a:latin typeface="Calibri" panose="020F0502020204030204" pitchFamily="34" charset="0"/>
                <a:ea typeface="Calibri" panose="020F0502020204030204" pitchFamily="34" charset="0"/>
                <a:cs typeface="Calibri" panose="020F0502020204030204" pitchFamily="34" charset="0"/>
              </a:rPr>
              <a:t>Behavioural segmentation is a technique that splits audience into groups based on their behaviour patterns when interacting with a company or website.</a:t>
            </a:r>
          </a:p>
          <a:p>
            <a:pPr marL="285750" indent="-285750">
              <a:lnSpc>
                <a:spcPct val="150000"/>
              </a:lnSpc>
              <a:spcAft>
                <a:spcPts val="800"/>
              </a:spcAft>
              <a:buFont typeface="Arial" panose="020B0604020202020204" pitchFamily="34" charset="0"/>
              <a:buChar char="•"/>
            </a:pPr>
            <a:r>
              <a:rPr lang="en-AE" sz="1800" dirty="0">
                <a:effectLst/>
                <a:latin typeface="Calibri" panose="020F0502020204030204" pitchFamily="34" charset="0"/>
                <a:ea typeface="Calibri" panose="020F0502020204030204" pitchFamily="34" charset="0"/>
                <a:cs typeface="Calibri" panose="020F0502020204030204" pitchFamily="34" charset="0"/>
              </a:rPr>
              <a:t>The reason behind preferring this type of segmentation upon other type is because we want to mainly target audience who have a charity activity online, because this category of people is more likely to interact with our charity campaign compared to others.  </a:t>
            </a:r>
          </a:p>
          <a:p>
            <a:pPr marL="285750" indent="-285750" algn="l">
              <a:lnSpc>
                <a:spcPct val="150000"/>
              </a:lnSpc>
              <a:spcAft>
                <a:spcPts val="800"/>
              </a:spcAft>
              <a:buFont typeface="Arial" panose="020B0604020202020204" pitchFamily="34" charset="0"/>
              <a:buChar char="•"/>
            </a:pPr>
            <a:endParaRPr lang="en-AE" dirty="0"/>
          </a:p>
        </p:txBody>
      </p:sp>
      <p:sp>
        <p:nvSpPr>
          <p:cNvPr id="4" name="Title 1">
            <a:extLst>
              <a:ext uri="{FF2B5EF4-FFF2-40B4-BE49-F238E27FC236}">
                <a16:creationId xmlns:a16="http://schemas.microsoft.com/office/drawing/2014/main" id="{D466CB06-B300-41C6-A93D-1DADA7758AA4}"/>
              </a:ext>
            </a:extLst>
          </p:cNvPr>
          <p:cNvSpPr txBox="1">
            <a:spLocks/>
          </p:cNvSpPr>
          <p:nvPr/>
        </p:nvSpPr>
        <p:spPr>
          <a:xfrm>
            <a:off x="1283208" y="1234440"/>
            <a:ext cx="10058400" cy="5148072"/>
          </a:xfrm>
          <a:prstGeom prst="rect">
            <a:avLst/>
          </a:prstGeom>
          <a:effectLst/>
        </p:spPr>
        <p:txBody>
          <a:bodyPr vert="horz" lIns="91440" tIns="45720" rIns="91440" bIns="45720" rtlCol="0" anchor="b">
            <a:normAutofit fontScale="97500"/>
          </a:bodyPr>
          <a:lstStyle>
            <a:lvl1pPr algn="r" defTabSz="457200" rtl="0" eaLnBrk="1" latinLnBrk="0" hangingPunct="1">
              <a:spcBef>
                <a:spcPct val="0"/>
              </a:spcBef>
              <a:buNone/>
              <a:defRPr sz="6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br>
              <a:rPr lang="en-AE" sz="1800" dirty="0">
                <a:latin typeface="Calibri" panose="020F0502020204030204" pitchFamily="34" charset="0"/>
                <a:ea typeface="Calibri" panose="020F0502020204030204" pitchFamily="34" charset="0"/>
                <a:cs typeface="Arial" panose="020B0604020202020204" pitchFamily="34" charset="0"/>
              </a:rPr>
            </a:br>
            <a:endParaRPr lang="en-AE" dirty="0"/>
          </a:p>
        </p:txBody>
      </p:sp>
    </p:spTree>
    <p:extLst>
      <p:ext uri="{BB962C8B-B14F-4D97-AF65-F5344CB8AC3E}">
        <p14:creationId xmlns:p14="http://schemas.microsoft.com/office/powerpoint/2010/main" val="11765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08FED-DEAB-4815-8CB7-EAEE69CC99A1}"/>
              </a:ext>
            </a:extLst>
          </p:cNvPr>
          <p:cNvSpPr>
            <a:spLocks noGrp="1"/>
          </p:cNvSpPr>
          <p:nvPr>
            <p:ph type="ctrTitle"/>
          </p:nvPr>
        </p:nvSpPr>
        <p:spPr>
          <a:xfrm>
            <a:off x="1066800" y="0"/>
            <a:ext cx="10058400" cy="1234440"/>
          </a:xfrm>
        </p:spPr>
        <p:txBody>
          <a:bodyPr>
            <a:normAutofit fontScale="90000"/>
          </a:bodyPr>
          <a:lstStyle/>
          <a:p>
            <a:pPr algn="ctr"/>
            <a:br>
              <a:rPr lang="en-AE" sz="1800" dirty="0">
                <a:effectLst/>
                <a:latin typeface="Calibri" panose="020F0502020204030204" pitchFamily="34" charset="0"/>
                <a:ea typeface="Calibri" panose="020F0502020204030204" pitchFamily="34" charset="0"/>
                <a:cs typeface="Arial" panose="020B0604020202020204" pitchFamily="34" charset="0"/>
              </a:rPr>
            </a:br>
            <a:br>
              <a:rPr lang="en-AE" sz="1800" dirty="0">
                <a:effectLst/>
                <a:latin typeface="Calibri" panose="020F0502020204030204" pitchFamily="34" charset="0"/>
                <a:ea typeface="Calibri" panose="020F0502020204030204" pitchFamily="34" charset="0"/>
                <a:cs typeface="Arial" panose="020B0604020202020204" pitchFamily="34" charset="0"/>
              </a:rPr>
            </a:br>
            <a:r>
              <a:rPr lang="en-AE" b="1" dirty="0">
                <a:latin typeface="Calibri" panose="020F0502020204030204" pitchFamily="34" charset="0"/>
                <a:ea typeface="Calibri" panose="020F0502020204030204" pitchFamily="34" charset="0"/>
                <a:cs typeface="Calibri" panose="020F0502020204030204" pitchFamily="34" charset="0"/>
              </a:rPr>
              <a:t>Objectives </a:t>
            </a:r>
            <a:endParaRPr lang="en-AE" dirty="0"/>
          </a:p>
        </p:txBody>
      </p:sp>
      <p:sp>
        <p:nvSpPr>
          <p:cNvPr id="3" name="Subtitle 2">
            <a:extLst>
              <a:ext uri="{FF2B5EF4-FFF2-40B4-BE49-F238E27FC236}">
                <a16:creationId xmlns:a16="http://schemas.microsoft.com/office/drawing/2014/main" id="{9DB78B08-CFBC-4A75-B987-0F039B31D443}"/>
              </a:ext>
            </a:extLst>
          </p:cNvPr>
          <p:cNvSpPr>
            <a:spLocks noGrp="1"/>
          </p:cNvSpPr>
          <p:nvPr>
            <p:ph type="subTitle" idx="1"/>
          </p:nvPr>
        </p:nvSpPr>
        <p:spPr>
          <a:xfrm>
            <a:off x="1143000" y="1764792"/>
            <a:ext cx="10198608" cy="4233672"/>
          </a:xfrm>
        </p:spPr>
        <p:txBody>
          <a:bodyPr/>
          <a:lstStyle/>
          <a:p>
            <a:pPr marL="342900" indent="-342900" algn="l">
              <a:buFont typeface="Arial" panose="020B0604020202020204" pitchFamily="34" charset="0"/>
              <a:buChar char="•"/>
            </a:pPr>
            <a:endParaRPr lang="en-AE" sz="1800" dirty="0">
              <a:effectLst/>
              <a:latin typeface="Calibri" panose="020F0502020204030204" pitchFamily="34" charset="0"/>
              <a:ea typeface="Calibri" panose="020F0502020204030204" pitchFamily="34" charset="0"/>
              <a:cs typeface="Arial" panose="020B0604020202020204" pitchFamily="34" charset="0"/>
            </a:endParaRPr>
          </a:p>
          <a:p>
            <a:pPr marL="285750" lvl="0" indent="-285750" rtl="0">
              <a:lnSpc>
                <a:spcPct val="150000"/>
              </a:lnSpc>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Motivate people to purchase shoes for the charity purposes </a:t>
            </a:r>
            <a:endParaRPr lang="en-AE" sz="1800" dirty="0">
              <a:effectLst/>
              <a:latin typeface="Calibri" panose="020F0502020204030204" pitchFamily="34" charset="0"/>
              <a:ea typeface="Calibri" panose="020F0502020204030204" pitchFamily="34" charset="0"/>
              <a:cs typeface="Calibri" panose="020F0502020204030204" pitchFamily="34" charset="0"/>
            </a:endParaRPr>
          </a:p>
          <a:p>
            <a:pPr marL="285750" lvl="0" indent="-285750">
              <a:lnSpc>
                <a:spcPct val="150000"/>
              </a:lnSpc>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Fulfil the needs of low-income families </a:t>
            </a:r>
            <a:endParaRPr lang="en-AE" sz="1800" dirty="0">
              <a:effectLst/>
              <a:latin typeface="Calibri" panose="020F0502020204030204" pitchFamily="34" charset="0"/>
              <a:ea typeface="Calibri" panose="020F0502020204030204" pitchFamily="34" charset="0"/>
              <a:cs typeface="Calibri" panose="020F0502020204030204" pitchFamily="34" charset="0"/>
            </a:endParaRPr>
          </a:p>
          <a:p>
            <a:pPr marL="285750" lvl="0" indent="-285750">
              <a:lnSpc>
                <a:spcPct val="150000"/>
              </a:lnSpc>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Save children for any type of disease and infection that occur from not wearing shoes </a:t>
            </a:r>
            <a:endParaRPr lang="en-AE" sz="1800" dirty="0">
              <a:effectLst/>
              <a:latin typeface="Calibri" panose="020F0502020204030204" pitchFamily="34" charset="0"/>
              <a:ea typeface="Calibri" panose="020F0502020204030204" pitchFamily="34" charset="0"/>
              <a:cs typeface="Calibri" panose="020F0502020204030204" pitchFamily="34" charset="0"/>
            </a:endParaRPr>
          </a:p>
          <a:p>
            <a:pPr algn="l"/>
            <a:endParaRPr lang="en-AE" dirty="0"/>
          </a:p>
        </p:txBody>
      </p:sp>
      <p:sp>
        <p:nvSpPr>
          <p:cNvPr id="4" name="Title 1">
            <a:extLst>
              <a:ext uri="{FF2B5EF4-FFF2-40B4-BE49-F238E27FC236}">
                <a16:creationId xmlns:a16="http://schemas.microsoft.com/office/drawing/2014/main" id="{D466CB06-B300-41C6-A93D-1DADA7758AA4}"/>
              </a:ext>
            </a:extLst>
          </p:cNvPr>
          <p:cNvSpPr txBox="1">
            <a:spLocks/>
          </p:cNvSpPr>
          <p:nvPr/>
        </p:nvSpPr>
        <p:spPr>
          <a:xfrm>
            <a:off x="1283208" y="1234440"/>
            <a:ext cx="10058400" cy="5148072"/>
          </a:xfrm>
          <a:prstGeom prst="rect">
            <a:avLst/>
          </a:prstGeom>
          <a:effectLst/>
        </p:spPr>
        <p:txBody>
          <a:bodyPr vert="horz" lIns="91440" tIns="45720" rIns="91440" bIns="45720" rtlCol="0" anchor="b">
            <a:normAutofit fontScale="97500"/>
          </a:bodyPr>
          <a:lstStyle>
            <a:lvl1pPr algn="r" defTabSz="457200" rtl="0" eaLnBrk="1" latinLnBrk="0" hangingPunct="1">
              <a:spcBef>
                <a:spcPct val="0"/>
              </a:spcBef>
              <a:buNone/>
              <a:defRPr sz="6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br>
              <a:rPr lang="en-AE" sz="1800" dirty="0">
                <a:latin typeface="Calibri" panose="020F0502020204030204" pitchFamily="34" charset="0"/>
                <a:ea typeface="Calibri" panose="020F0502020204030204" pitchFamily="34" charset="0"/>
                <a:cs typeface="Arial" panose="020B0604020202020204" pitchFamily="34" charset="0"/>
              </a:rPr>
            </a:br>
            <a:endParaRPr lang="en-AE" dirty="0"/>
          </a:p>
        </p:txBody>
      </p:sp>
    </p:spTree>
    <p:extLst>
      <p:ext uri="{BB962C8B-B14F-4D97-AF65-F5344CB8AC3E}">
        <p14:creationId xmlns:p14="http://schemas.microsoft.com/office/powerpoint/2010/main" val="3341721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08FED-DEAB-4815-8CB7-EAEE69CC99A1}"/>
              </a:ext>
            </a:extLst>
          </p:cNvPr>
          <p:cNvSpPr>
            <a:spLocks noGrp="1"/>
          </p:cNvSpPr>
          <p:nvPr>
            <p:ph type="ctrTitle"/>
          </p:nvPr>
        </p:nvSpPr>
        <p:spPr>
          <a:xfrm>
            <a:off x="1066800" y="0"/>
            <a:ext cx="10058400" cy="1234440"/>
          </a:xfrm>
        </p:spPr>
        <p:txBody>
          <a:bodyPr>
            <a:normAutofit fontScale="90000"/>
          </a:bodyPr>
          <a:lstStyle/>
          <a:p>
            <a:pPr algn="ctr"/>
            <a:br>
              <a:rPr lang="en-AE" sz="1800" dirty="0">
                <a:effectLst/>
                <a:latin typeface="Calibri" panose="020F0502020204030204" pitchFamily="34" charset="0"/>
                <a:ea typeface="Calibri" panose="020F0502020204030204" pitchFamily="34" charset="0"/>
                <a:cs typeface="Arial" panose="020B0604020202020204" pitchFamily="34" charset="0"/>
              </a:rPr>
            </a:br>
            <a:br>
              <a:rPr lang="en-AE" sz="1800" dirty="0">
                <a:effectLst/>
                <a:latin typeface="Calibri" panose="020F0502020204030204" pitchFamily="34" charset="0"/>
                <a:ea typeface="Calibri" panose="020F0502020204030204" pitchFamily="34" charset="0"/>
                <a:cs typeface="Arial" panose="020B0604020202020204" pitchFamily="34" charset="0"/>
              </a:rPr>
            </a:br>
            <a:r>
              <a:rPr lang="en-AE" b="1" dirty="0">
                <a:latin typeface="Calibri" panose="020F0502020204030204" pitchFamily="34" charset="0"/>
                <a:ea typeface="Calibri" panose="020F0502020204030204" pitchFamily="34" charset="0"/>
                <a:cs typeface="Calibri" panose="020F0502020204030204" pitchFamily="34" charset="0"/>
              </a:rPr>
              <a:t>Expected Outcomes</a:t>
            </a:r>
            <a:endParaRPr lang="en-AE" dirty="0"/>
          </a:p>
        </p:txBody>
      </p:sp>
      <p:sp>
        <p:nvSpPr>
          <p:cNvPr id="3" name="Subtitle 2">
            <a:extLst>
              <a:ext uri="{FF2B5EF4-FFF2-40B4-BE49-F238E27FC236}">
                <a16:creationId xmlns:a16="http://schemas.microsoft.com/office/drawing/2014/main" id="{9DB78B08-CFBC-4A75-B987-0F039B31D443}"/>
              </a:ext>
            </a:extLst>
          </p:cNvPr>
          <p:cNvSpPr>
            <a:spLocks noGrp="1"/>
          </p:cNvSpPr>
          <p:nvPr>
            <p:ph type="subTitle" idx="1"/>
          </p:nvPr>
        </p:nvSpPr>
        <p:spPr>
          <a:xfrm>
            <a:off x="1066800" y="1819656"/>
            <a:ext cx="10198608" cy="4233672"/>
          </a:xfrm>
        </p:spPr>
        <p:txBody>
          <a:bodyPr/>
          <a:lstStyle/>
          <a:p>
            <a:pPr marL="342900" indent="-342900" algn="l">
              <a:buFont typeface="Arial" panose="020B0604020202020204" pitchFamily="34" charset="0"/>
              <a:buChar char="•"/>
            </a:pPr>
            <a:endParaRPr lang="en-AE" sz="1800" dirty="0">
              <a:effectLst/>
              <a:latin typeface="Calibri" panose="020F0502020204030204" pitchFamily="34" charset="0"/>
              <a:ea typeface="Calibri" panose="020F0502020204030204" pitchFamily="34" charset="0"/>
              <a:cs typeface="Arial" panose="020B0604020202020204" pitchFamily="34" charset="0"/>
            </a:endParaRPr>
          </a:p>
          <a:p>
            <a:pPr marL="285750" lvl="0" indent="-285750" rtl="0">
              <a:lnSpc>
                <a:spcPct val="150000"/>
              </a:lnSpc>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People are encouraged to do charity even after the campaign is done </a:t>
            </a:r>
            <a:endParaRPr lang="en-AE" sz="1800" dirty="0">
              <a:effectLst/>
              <a:latin typeface="Calibri" panose="020F0502020204030204" pitchFamily="34" charset="0"/>
              <a:ea typeface="Calibri" panose="020F0502020204030204" pitchFamily="34" charset="0"/>
              <a:cs typeface="Calibri" panose="020F0502020204030204" pitchFamily="34" charset="0"/>
            </a:endParaRPr>
          </a:p>
          <a:p>
            <a:pPr marL="285750" lvl="0" indent="-285750">
              <a:lnSpc>
                <a:spcPct val="150000"/>
              </a:lnSpc>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The situation of the low-income families is better</a:t>
            </a:r>
            <a:endParaRPr lang="en-AE" sz="1800" dirty="0">
              <a:effectLst/>
              <a:latin typeface="Calibri" panose="020F0502020204030204" pitchFamily="34" charset="0"/>
              <a:ea typeface="Calibri" panose="020F0502020204030204" pitchFamily="34" charset="0"/>
              <a:cs typeface="Calibri" panose="020F0502020204030204" pitchFamily="34" charset="0"/>
            </a:endParaRPr>
          </a:p>
          <a:p>
            <a:pPr marL="285750" lvl="0" indent="-285750">
              <a:lnSpc>
                <a:spcPct val="150000"/>
              </a:lnSpc>
              <a:spcAft>
                <a:spcPts val="800"/>
              </a:spcAft>
              <a:buFont typeface="Arial" panose="020B0604020202020204" pitchFamily="34" charset="0"/>
              <a:buChar char="•"/>
            </a:pPr>
            <a:r>
              <a:rPr lang="en-AE" sz="1800" dirty="0">
                <a:effectLst/>
                <a:latin typeface="Calibri" panose="020F0502020204030204" pitchFamily="34" charset="0"/>
                <a:ea typeface="Calibri" panose="020F0502020204030204" pitchFamily="34" charset="0"/>
                <a:cs typeface="Calibri" panose="020F0502020204030204" pitchFamily="34" charset="0"/>
              </a:rPr>
              <a:t>This small effort will go a long way in making the lives of poor children better.</a:t>
            </a:r>
          </a:p>
          <a:p>
            <a:pPr algn="l"/>
            <a:endParaRPr lang="en-AE" dirty="0"/>
          </a:p>
        </p:txBody>
      </p:sp>
      <p:sp>
        <p:nvSpPr>
          <p:cNvPr id="4" name="Title 1">
            <a:extLst>
              <a:ext uri="{FF2B5EF4-FFF2-40B4-BE49-F238E27FC236}">
                <a16:creationId xmlns:a16="http://schemas.microsoft.com/office/drawing/2014/main" id="{D466CB06-B300-41C6-A93D-1DADA7758AA4}"/>
              </a:ext>
            </a:extLst>
          </p:cNvPr>
          <p:cNvSpPr txBox="1">
            <a:spLocks/>
          </p:cNvSpPr>
          <p:nvPr/>
        </p:nvSpPr>
        <p:spPr>
          <a:xfrm>
            <a:off x="1283208" y="1234440"/>
            <a:ext cx="10058400" cy="5148072"/>
          </a:xfrm>
          <a:prstGeom prst="rect">
            <a:avLst/>
          </a:prstGeom>
          <a:effectLst/>
        </p:spPr>
        <p:txBody>
          <a:bodyPr vert="horz" lIns="91440" tIns="45720" rIns="91440" bIns="45720" rtlCol="0" anchor="b">
            <a:normAutofit fontScale="97500"/>
          </a:bodyPr>
          <a:lstStyle>
            <a:lvl1pPr algn="r" defTabSz="457200" rtl="0" eaLnBrk="1" latinLnBrk="0" hangingPunct="1">
              <a:spcBef>
                <a:spcPct val="0"/>
              </a:spcBef>
              <a:buNone/>
              <a:defRPr sz="6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br>
              <a:rPr lang="en-AE" sz="1800" dirty="0">
                <a:latin typeface="Calibri" panose="020F0502020204030204" pitchFamily="34" charset="0"/>
                <a:ea typeface="Calibri" panose="020F0502020204030204" pitchFamily="34" charset="0"/>
                <a:cs typeface="Arial" panose="020B0604020202020204" pitchFamily="34" charset="0"/>
              </a:rPr>
            </a:br>
            <a:endParaRPr lang="en-AE" dirty="0"/>
          </a:p>
        </p:txBody>
      </p:sp>
    </p:spTree>
    <p:extLst>
      <p:ext uri="{BB962C8B-B14F-4D97-AF65-F5344CB8AC3E}">
        <p14:creationId xmlns:p14="http://schemas.microsoft.com/office/powerpoint/2010/main" val="1100080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08FED-DEAB-4815-8CB7-EAEE69CC99A1}"/>
              </a:ext>
            </a:extLst>
          </p:cNvPr>
          <p:cNvSpPr>
            <a:spLocks noGrp="1"/>
          </p:cNvSpPr>
          <p:nvPr>
            <p:ph type="ctrTitle"/>
          </p:nvPr>
        </p:nvSpPr>
        <p:spPr>
          <a:xfrm>
            <a:off x="1066800" y="0"/>
            <a:ext cx="10058400" cy="1234440"/>
          </a:xfrm>
        </p:spPr>
        <p:txBody>
          <a:bodyPr>
            <a:normAutofit fontScale="90000"/>
          </a:bodyPr>
          <a:lstStyle/>
          <a:p>
            <a:pPr algn="ctr"/>
            <a:br>
              <a:rPr lang="en-AE" sz="1800" dirty="0">
                <a:effectLst/>
                <a:latin typeface="Calibri" panose="020F0502020204030204" pitchFamily="34" charset="0"/>
                <a:ea typeface="Calibri" panose="020F0502020204030204" pitchFamily="34" charset="0"/>
                <a:cs typeface="Arial" panose="020B0604020202020204" pitchFamily="34" charset="0"/>
              </a:rPr>
            </a:br>
            <a:br>
              <a:rPr lang="en-AE" sz="1800" dirty="0">
                <a:effectLst/>
                <a:latin typeface="Calibri" panose="020F0502020204030204" pitchFamily="34" charset="0"/>
                <a:ea typeface="Calibri" panose="020F0502020204030204" pitchFamily="34" charset="0"/>
                <a:cs typeface="Arial" panose="020B0604020202020204" pitchFamily="34" charset="0"/>
              </a:rPr>
            </a:br>
            <a:r>
              <a:rPr lang="en-AE" b="1" dirty="0">
                <a:latin typeface="Calibri" panose="020F0502020204030204" pitchFamily="34" charset="0"/>
                <a:ea typeface="Calibri" panose="020F0502020204030204" pitchFamily="34" charset="0"/>
                <a:cs typeface="Calibri" panose="020F0502020204030204" pitchFamily="34" charset="0"/>
              </a:rPr>
              <a:t>Key Message </a:t>
            </a:r>
            <a:endParaRPr lang="en-AE" dirty="0"/>
          </a:p>
        </p:txBody>
      </p:sp>
      <p:sp>
        <p:nvSpPr>
          <p:cNvPr id="3" name="Subtitle 2">
            <a:extLst>
              <a:ext uri="{FF2B5EF4-FFF2-40B4-BE49-F238E27FC236}">
                <a16:creationId xmlns:a16="http://schemas.microsoft.com/office/drawing/2014/main" id="{9DB78B08-CFBC-4A75-B987-0F039B31D443}"/>
              </a:ext>
            </a:extLst>
          </p:cNvPr>
          <p:cNvSpPr>
            <a:spLocks noGrp="1"/>
          </p:cNvSpPr>
          <p:nvPr>
            <p:ph type="subTitle" idx="1"/>
          </p:nvPr>
        </p:nvSpPr>
        <p:spPr>
          <a:xfrm>
            <a:off x="1066800" y="1673352"/>
            <a:ext cx="10058400" cy="4709160"/>
          </a:xfrm>
        </p:spPr>
        <p:txBody>
          <a:bodyPr>
            <a:normAutofit/>
          </a:bodyPr>
          <a:lstStyle/>
          <a:p>
            <a:pPr algn="l"/>
            <a:endParaRPr lang="en-AE" sz="1800" dirty="0">
              <a:effectLst/>
              <a:latin typeface="Calibri" panose="020F0502020204030204" pitchFamily="34" charset="0"/>
              <a:ea typeface="Calibri" panose="020F0502020204030204" pitchFamily="34" charset="0"/>
              <a:cs typeface="Arial" panose="020B0604020202020204" pitchFamily="34" charset="0"/>
            </a:endParaRPr>
          </a:p>
          <a:p>
            <a:pPr marL="342900" indent="-342900" algn="l">
              <a:lnSpc>
                <a:spcPct val="150000"/>
              </a:lnSpc>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The main message that we want to send to our audience is how important charity is and how important to be a part of charity. </a:t>
            </a:r>
          </a:p>
          <a:p>
            <a:pPr marL="342900" indent="-342900" algn="l">
              <a:lnSpc>
                <a:spcPct val="150000"/>
              </a:lnSpc>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These two points are what I want from my audience to </a:t>
            </a:r>
            <a:r>
              <a:rPr lang="en-AE" sz="1800" dirty="0">
                <a:effectLst/>
                <a:latin typeface="Calibri" panose="020F0502020204030204" pitchFamily="34" charset="0"/>
                <a:ea typeface="Calibri" panose="020F0502020204030204" pitchFamily="34" charset="0"/>
                <a:cs typeface="Calibri" panose="020F0502020204030204" pitchFamily="34" charset="0"/>
              </a:rPr>
              <a:t>know, remember and think about, because if they believed on how important charity is and how important is to be a part of charity work, then they will surely interact in our charity campaign and be a part of making others happy. </a:t>
            </a:r>
          </a:p>
          <a:p>
            <a:pPr marL="342900" indent="-342900">
              <a:lnSpc>
                <a:spcPct val="150000"/>
              </a:lnSpc>
              <a:buFont typeface="Arial" panose="020B0604020202020204" pitchFamily="34" charset="0"/>
              <a:buChar char="•"/>
            </a:pPr>
            <a:r>
              <a:rPr lang="en-AE" dirty="0">
                <a:latin typeface="Calibri" panose="020F0502020204030204" pitchFamily="34" charset="0"/>
                <a:ea typeface="Calibri" panose="020F0502020204030204" pitchFamily="34" charset="0"/>
                <a:cs typeface="Calibri" panose="020F0502020204030204" pitchFamily="34" charset="0"/>
              </a:rPr>
              <a:t>The</a:t>
            </a:r>
            <a:r>
              <a:rPr lang="en-AE" sz="1800" dirty="0">
                <a:effectLst/>
                <a:latin typeface="Calibri" panose="020F0502020204030204" pitchFamily="34" charset="0"/>
                <a:ea typeface="Calibri" panose="020F0502020204030204" pitchFamily="34" charset="0"/>
                <a:cs typeface="Calibri" panose="020F0502020204030204" pitchFamily="34" charset="0"/>
              </a:rPr>
              <a:t> communication plan is to provide the listeners with a short brief regarding the topic we will discuss in the podcast and keep reminding them of our purpose which is charity always during the podcast.   </a:t>
            </a:r>
          </a:p>
          <a:p>
            <a:pPr marL="342900" indent="-342900" algn="l">
              <a:lnSpc>
                <a:spcPct val="150000"/>
              </a:lnSpc>
              <a:buFont typeface="Arial" panose="020B0604020202020204" pitchFamily="34" charset="0"/>
              <a:buChar char="•"/>
            </a:pPr>
            <a:endParaRPr lang="en-AE" sz="1800" dirty="0">
              <a:effectLst/>
              <a:latin typeface="Calibri" panose="020F0502020204030204" pitchFamily="34" charset="0"/>
              <a:ea typeface="Calibri" panose="020F0502020204030204" pitchFamily="34" charset="0"/>
              <a:cs typeface="Calibri" panose="020F0502020204030204" pitchFamily="34" charset="0"/>
            </a:endParaRPr>
          </a:p>
          <a:p>
            <a:pPr algn="l"/>
            <a:endParaRPr lang="en-AE" dirty="0"/>
          </a:p>
        </p:txBody>
      </p:sp>
      <p:sp>
        <p:nvSpPr>
          <p:cNvPr id="4" name="Title 1">
            <a:extLst>
              <a:ext uri="{FF2B5EF4-FFF2-40B4-BE49-F238E27FC236}">
                <a16:creationId xmlns:a16="http://schemas.microsoft.com/office/drawing/2014/main" id="{D466CB06-B300-41C6-A93D-1DADA7758AA4}"/>
              </a:ext>
            </a:extLst>
          </p:cNvPr>
          <p:cNvSpPr txBox="1">
            <a:spLocks/>
          </p:cNvSpPr>
          <p:nvPr/>
        </p:nvSpPr>
        <p:spPr>
          <a:xfrm>
            <a:off x="320040" y="1234440"/>
            <a:ext cx="11021568" cy="5148072"/>
          </a:xfrm>
          <a:prstGeom prst="rect">
            <a:avLst/>
          </a:prstGeom>
          <a:effectLst/>
        </p:spPr>
        <p:txBody>
          <a:bodyPr vert="horz" lIns="91440" tIns="45720" rIns="91440" bIns="45720" rtlCol="0" anchor="b">
            <a:normAutofit fontScale="97500"/>
          </a:bodyPr>
          <a:lstStyle>
            <a:lvl1pPr algn="r" defTabSz="457200" rtl="0" eaLnBrk="1" latinLnBrk="0" hangingPunct="1">
              <a:spcBef>
                <a:spcPct val="0"/>
              </a:spcBef>
              <a:buNone/>
              <a:defRPr sz="6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br>
              <a:rPr lang="en-AE" sz="1800" dirty="0">
                <a:latin typeface="Calibri" panose="020F0502020204030204" pitchFamily="34" charset="0"/>
                <a:ea typeface="Calibri" panose="020F0502020204030204" pitchFamily="34" charset="0"/>
                <a:cs typeface="Arial" panose="020B0604020202020204" pitchFamily="34" charset="0"/>
              </a:rPr>
            </a:br>
            <a:endParaRPr lang="en-AE" dirty="0"/>
          </a:p>
        </p:txBody>
      </p:sp>
    </p:spTree>
    <p:extLst>
      <p:ext uri="{BB962C8B-B14F-4D97-AF65-F5344CB8AC3E}">
        <p14:creationId xmlns:p14="http://schemas.microsoft.com/office/powerpoint/2010/main" val="4072858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08FED-DEAB-4815-8CB7-EAEE69CC99A1}"/>
              </a:ext>
            </a:extLst>
          </p:cNvPr>
          <p:cNvSpPr>
            <a:spLocks noGrp="1"/>
          </p:cNvSpPr>
          <p:nvPr>
            <p:ph type="ctrTitle"/>
          </p:nvPr>
        </p:nvSpPr>
        <p:spPr>
          <a:xfrm>
            <a:off x="1066800" y="0"/>
            <a:ext cx="10058400" cy="1234440"/>
          </a:xfrm>
        </p:spPr>
        <p:txBody>
          <a:bodyPr>
            <a:normAutofit fontScale="90000"/>
          </a:bodyPr>
          <a:lstStyle/>
          <a:p>
            <a:pPr algn="ctr"/>
            <a:br>
              <a:rPr lang="en-AE" sz="1800" dirty="0">
                <a:effectLst/>
                <a:latin typeface="Calibri" panose="020F0502020204030204" pitchFamily="34" charset="0"/>
                <a:ea typeface="Calibri" panose="020F0502020204030204" pitchFamily="34" charset="0"/>
                <a:cs typeface="Arial" panose="020B0604020202020204" pitchFamily="34" charset="0"/>
              </a:rPr>
            </a:br>
            <a:br>
              <a:rPr lang="en-AE" sz="1800" dirty="0">
                <a:effectLst/>
                <a:latin typeface="Calibri" panose="020F0502020204030204" pitchFamily="34" charset="0"/>
                <a:ea typeface="Calibri" panose="020F0502020204030204" pitchFamily="34" charset="0"/>
                <a:cs typeface="Arial" panose="020B0604020202020204" pitchFamily="34" charset="0"/>
              </a:rPr>
            </a:br>
            <a:r>
              <a:rPr lang="en-AE" b="1" dirty="0">
                <a:latin typeface="Calibri" panose="020F0502020204030204" pitchFamily="34" charset="0"/>
                <a:ea typeface="Calibri" panose="020F0502020204030204" pitchFamily="34" charset="0"/>
                <a:cs typeface="Calibri" panose="020F0502020204030204" pitchFamily="34" charset="0"/>
              </a:rPr>
              <a:t>Tactics and Channels</a:t>
            </a:r>
            <a:endParaRPr lang="en-AE" dirty="0"/>
          </a:p>
        </p:txBody>
      </p:sp>
      <p:sp>
        <p:nvSpPr>
          <p:cNvPr id="3" name="Subtitle 2">
            <a:extLst>
              <a:ext uri="{FF2B5EF4-FFF2-40B4-BE49-F238E27FC236}">
                <a16:creationId xmlns:a16="http://schemas.microsoft.com/office/drawing/2014/main" id="{9DB78B08-CFBC-4A75-B987-0F039B31D443}"/>
              </a:ext>
            </a:extLst>
          </p:cNvPr>
          <p:cNvSpPr>
            <a:spLocks noGrp="1"/>
          </p:cNvSpPr>
          <p:nvPr>
            <p:ph type="subTitle" idx="1"/>
          </p:nvPr>
        </p:nvSpPr>
        <p:spPr>
          <a:xfrm>
            <a:off x="1066800" y="1325880"/>
            <a:ext cx="10058400" cy="5312664"/>
          </a:xfrm>
        </p:spPr>
        <p:txBody>
          <a:bodyPr>
            <a:normAutofit/>
          </a:bodyPr>
          <a:lstStyle/>
          <a:p>
            <a:pPr marL="342900" indent="-342900" algn="l">
              <a:buFont typeface="Arial" panose="020B0604020202020204" pitchFamily="34" charset="0"/>
              <a:buChar char="•"/>
            </a:pPr>
            <a:endParaRPr lang="en-AE" sz="1800" dirty="0">
              <a:effectLst/>
              <a:latin typeface="Calibri" panose="020F0502020204030204" pitchFamily="34" charset="0"/>
              <a:ea typeface="Calibri" panose="020F0502020204030204" pitchFamily="34" charset="0"/>
              <a:cs typeface="Calibri" panose="020F0502020204030204" pitchFamily="34" charset="0"/>
            </a:endParaRPr>
          </a:p>
          <a:p>
            <a:pPr marL="342900" indent="-342900" algn="l">
              <a:lnSpc>
                <a:spcPct val="160000"/>
              </a:lnSpc>
              <a:buFont typeface="Arial" panose="020B0604020202020204" pitchFamily="34" charset="0"/>
              <a:buChar char="•"/>
            </a:pPr>
            <a:r>
              <a:rPr lang="en-AE" sz="1800" dirty="0">
                <a:effectLst/>
                <a:latin typeface="Calibri" panose="020F0502020204030204" pitchFamily="34" charset="0"/>
                <a:ea typeface="Calibri" panose="020F0502020204030204" pitchFamily="34" charset="0"/>
                <a:cs typeface="Calibri" panose="020F0502020204030204" pitchFamily="34" charset="0"/>
              </a:rPr>
              <a:t>It is preferred to make the podcast easy to understand. It is in English language as the targeted population is native English speaker. No complicated words are used. </a:t>
            </a:r>
          </a:p>
          <a:p>
            <a:pPr marL="342900" indent="-342900" algn="l">
              <a:lnSpc>
                <a:spcPct val="160000"/>
              </a:lnSpc>
              <a:buFont typeface="Arial" panose="020B0604020202020204" pitchFamily="34" charset="0"/>
              <a:buChar char="•"/>
            </a:pPr>
            <a:r>
              <a:rPr lang="en-AE" sz="1800" dirty="0">
                <a:effectLst/>
                <a:latin typeface="Calibri" panose="020F0502020204030204" pitchFamily="34" charset="0"/>
                <a:ea typeface="Calibri" panose="020F0502020204030204" pitchFamily="34" charset="0"/>
                <a:cs typeface="Calibri" panose="020F0502020204030204" pitchFamily="34" charset="0"/>
              </a:rPr>
              <a:t>good technology equipment is used to make the podcast a good experience for the listeners. </a:t>
            </a:r>
          </a:p>
          <a:p>
            <a:pPr marL="342900" indent="-342900" algn="l">
              <a:lnSpc>
                <a:spcPct val="160000"/>
              </a:lnSpc>
              <a:buFont typeface="Arial" panose="020B0604020202020204" pitchFamily="34" charset="0"/>
              <a:buChar char="•"/>
            </a:pPr>
            <a:r>
              <a:rPr lang="en-AE" sz="1800" dirty="0">
                <a:effectLst/>
                <a:latin typeface="Calibri" panose="020F0502020204030204" pitchFamily="34" charset="0"/>
                <a:ea typeface="Calibri" panose="020F0502020204030204" pitchFamily="34" charset="0"/>
                <a:cs typeface="Calibri" panose="020F0502020204030204" pitchFamily="34" charset="0"/>
              </a:rPr>
              <a:t>The content is made interesting and easily understandable for the audience</a:t>
            </a:r>
          </a:p>
          <a:p>
            <a:pPr marL="285750" indent="-285750" algn="just">
              <a:lnSpc>
                <a:spcPct val="200000"/>
              </a:lnSpc>
              <a:spcAft>
                <a:spcPts val="800"/>
              </a:spcAft>
              <a:buFont typeface="Arial" panose="020B0604020202020204" pitchFamily="34" charset="0"/>
              <a:buChar char="•"/>
            </a:pPr>
            <a:r>
              <a:rPr lang="en-AE" sz="1800" dirty="0">
                <a:effectLst/>
                <a:latin typeface="Calibri" panose="020F0502020204030204" pitchFamily="34" charset="0"/>
                <a:ea typeface="Calibri" panose="020F0502020204030204" pitchFamily="34" charset="0"/>
                <a:cs typeface="Calibri" panose="020F0502020204030204" pitchFamily="34" charset="0"/>
              </a:rPr>
              <a:t>The title of the podcast will help in attracting the audience. </a:t>
            </a:r>
          </a:p>
          <a:p>
            <a:pPr marL="342900" indent="-342900" algn="l">
              <a:lnSpc>
                <a:spcPct val="150000"/>
              </a:lnSpc>
              <a:buFont typeface="Arial" panose="020B0604020202020204" pitchFamily="34" charset="0"/>
              <a:buChar char="•"/>
            </a:pPr>
            <a:endParaRPr lang="en-AE" sz="1800" dirty="0">
              <a:effectLst/>
              <a:latin typeface="Times New Roman" panose="02020603050405020304" pitchFamily="18" charset="0"/>
              <a:ea typeface="Calibri" panose="020F0502020204030204" pitchFamily="34" charset="0"/>
            </a:endParaRPr>
          </a:p>
          <a:p>
            <a:pPr marL="342900" indent="-342900" algn="l">
              <a:lnSpc>
                <a:spcPct val="150000"/>
              </a:lnSpc>
              <a:buFont typeface="Arial" panose="020B0604020202020204" pitchFamily="34" charset="0"/>
              <a:buChar char="•"/>
            </a:pPr>
            <a:endParaRPr lang="en-AE" dirty="0"/>
          </a:p>
        </p:txBody>
      </p:sp>
      <p:sp>
        <p:nvSpPr>
          <p:cNvPr id="4" name="Title 1">
            <a:extLst>
              <a:ext uri="{FF2B5EF4-FFF2-40B4-BE49-F238E27FC236}">
                <a16:creationId xmlns:a16="http://schemas.microsoft.com/office/drawing/2014/main" id="{D466CB06-B300-41C6-A93D-1DADA7758AA4}"/>
              </a:ext>
            </a:extLst>
          </p:cNvPr>
          <p:cNvSpPr txBox="1">
            <a:spLocks/>
          </p:cNvSpPr>
          <p:nvPr/>
        </p:nvSpPr>
        <p:spPr>
          <a:xfrm>
            <a:off x="1283208" y="1234440"/>
            <a:ext cx="10058400" cy="5148072"/>
          </a:xfrm>
          <a:prstGeom prst="rect">
            <a:avLst/>
          </a:prstGeom>
          <a:effectLst/>
        </p:spPr>
        <p:txBody>
          <a:bodyPr vert="horz" lIns="91440" tIns="45720" rIns="91440" bIns="45720" rtlCol="0" anchor="b">
            <a:normAutofit fontScale="97500"/>
          </a:bodyPr>
          <a:lstStyle>
            <a:lvl1pPr algn="r" defTabSz="457200" rtl="0" eaLnBrk="1" latinLnBrk="0" hangingPunct="1">
              <a:spcBef>
                <a:spcPct val="0"/>
              </a:spcBef>
              <a:buNone/>
              <a:defRPr sz="6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br>
              <a:rPr lang="en-AE" sz="1800" dirty="0">
                <a:latin typeface="Calibri" panose="020F0502020204030204" pitchFamily="34" charset="0"/>
                <a:ea typeface="Calibri" panose="020F0502020204030204" pitchFamily="34" charset="0"/>
                <a:cs typeface="Arial" panose="020B0604020202020204" pitchFamily="34" charset="0"/>
              </a:rPr>
            </a:br>
            <a:endParaRPr lang="en-AE" dirty="0"/>
          </a:p>
        </p:txBody>
      </p:sp>
    </p:spTree>
    <p:extLst>
      <p:ext uri="{BB962C8B-B14F-4D97-AF65-F5344CB8AC3E}">
        <p14:creationId xmlns:p14="http://schemas.microsoft.com/office/powerpoint/2010/main" val="1110249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08FED-DEAB-4815-8CB7-EAEE69CC99A1}"/>
              </a:ext>
            </a:extLst>
          </p:cNvPr>
          <p:cNvSpPr>
            <a:spLocks noGrp="1"/>
          </p:cNvSpPr>
          <p:nvPr>
            <p:ph type="ctrTitle"/>
          </p:nvPr>
        </p:nvSpPr>
        <p:spPr>
          <a:xfrm>
            <a:off x="1066800" y="0"/>
            <a:ext cx="10058400" cy="1234440"/>
          </a:xfrm>
        </p:spPr>
        <p:txBody>
          <a:bodyPr>
            <a:normAutofit fontScale="90000"/>
          </a:bodyPr>
          <a:lstStyle/>
          <a:p>
            <a:pPr algn="ctr"/>
            <a:br>
              <a:rPr lang="en-AE" sz="1800" dirty="0">
                <a:effectLst/>
                <a:latin typeface="Calibri" panose="020F0502020204030204" pitchFamily="34" charset="0"/>
                <a:ea typeface="Calibri" panose="020F0502020204030204" pitchFamily="34" charset="0"/>
                <a:cs typeface="Arial" panose="020B0604020202020204" pitchFamily="34" charset="0"/>
              </a:rPr>
            </a:br>
            <a:br>
              <a:rPr lang="en-AE" sz="1800" dirty="0">
                <a:effectLst/>
                <a:latin typeface="Calibri" panose="020F0502020204030204" pitchFamily="34" charset="0"/>
                <a:ea typeface="Calibri" panose="020F0502020204030204" pitchFamily="34" charset="0"/>
                <a:cs typeface="Arial" panose="020B0604020202020204" pitchFamily="34" charset="0"/>
              </a:rPr>
            </a:br>
            <a:r>
              <a:rPr lang="en-AE" b="1" dirty="0">
                <a:latin typeface="Calibri" panose="020F0502020204030204" pitchFamily="34" charset="0"/>
                <a:ea typeface="Calibri" panose="020F0502020204030204" pitchFamily="34" charset="0"/>
                <a:cs typeface="Calibri" panose="020F0502020204030204" pitchFamily="34" charset="0"/>
              </a:rPr>
              <a:t>Conclusion</a:t>
            </a:r>
            <a:endParaRPr lang="en-AE" dirty="0"/>
          </a:p>
        </p:txBody>
      </p:sp>
      <p:sp>
        <p:nvSpPr>
          <p:cNvPr id="3" name="Subtitle 2">
            <a:extLst>
              <a:ext uri="{FF2B5EF4-FFF2-40B4-BE49-F238E27FC236}">
                <a16:creationId xmlns:a16="http://schemas.microsoft.com/office/drawing/2014/main" id="{9DB78B08-CFBC-4A75-B987-0F039B31D443}"/>
              </a:ext>
            </a:extLst>
          </p:cNvPr>
          <p:cNvSpPr>
            <a:spLocks noGrp="1"/>
          </p:cNvSpPr>
          <p:nvPr>
            <p:ph type="subTitle" idx="1"/>
          </p:nvPr>
        </p:nvSpPr>
        <p:spPr>
          <a:xfrm>
            <a:off x="1283208" y="1325880"/>
            <a:ext cx="10058400" cy="5312664"/>
          </a:xfrm>
        </p:spPr>
        <p:txBody>
          <a:bodyPr>
            <a:normAutofit/>
          </a:bodyPr>
          <a:lstStyle/>
          <a:p>
            <a:pPr marL="342900" indent="-342900" algn="l">
              <a:buFont typeface="Arial" panose="020B0604020202020204" pitchFamily="34" charset="0"/>
              <a:buChar char="•"/>
            </a:pPr>
            <a:endParaRPr lang="en-AE" sz="1800" dirty="0">
              <a:effectLst/>
              <a:latin typeface="Calibri" panose="020F0502020204030204" pitchFamily="34" charset="0"/>
              <a:ea typeface="Calibri" panose="020F0502020204030204" pitchFamily="34" charset="0"/>
              <a:cs typeface="Calibri" panose="020F0502020204030204" pitchFamily="34" charset="0"/>
            </a:endParaRPr>
          </a:p>
          <a:p>
            <a:pPr marL="342900" indent="-342900" algn="l">
              <a:lnSpc>
                <a:spcPct val="160000"/>
              </a:lnSpc>
              <a:buFont typeface="Arial" panose="020B0604020202020204" pitchFamily="34" charset="0"/>
              <a:buChar char="•"/>
            </a:pPr>
            <a:r>
              <a:rPr lang="en-AE" sz="1800" dirty="0">
                <a:effectLst/>
                <a:latin typeface="Calibri" panose="020F0502020204030204" pitchFamily="34" charset="0"/>
                <a:ea typeface="Calibri" panose="020F0502020204030204" pitchFamily="34" charset="0"/>
                <a:cs typeface="Calibri" panose="020F0502020204030204" pitchFamily="34" charset="0"/>
              </a:rPr>
              <a:t>Starting this charity campaign with the help of customers will be helpful for the children who need shoes as helping them will save their lives and will help them leading a healthy life</a:t>
            </a:r>
          </a:p>
          <a:p>
            <a:pPr marL="342900" indent="-342900" algn="l">
              <a:lnSpc>
                <a:spcPct val="160000"/>
              </a:lnSpc>
              <a:buFont typeface="Arial" panose="020B0604020202020204" pitchFamily="34" charset="0"/>
              <a:buChar char="•"/>
            </a:pPr>
            <a:r>
              <a:rPr lang="en-AE" sz="1800" dirty="0">
                <a:effectLst/>
                <a:latin typeface="Calibri" panose="020F0502020204030204" pitchFamily="34" charset="0"/>
                <a:ea typeface="Calibri" panose="020F0502020204030204" pitchFamily="34" charset="0"/>
                <a:cs typeface="Calibri" panose="020F0502020204030204" pitchFamily="34" charset="0"/>
              </a:rPr>
              <a:t>Children will be saved from several sorts of diseases that might transmit due to the soil.  </a:t>
            </a:r>
          </a:p>
          <a:p>
            <a:pPr marL="342900" indent="-342900" algn="l">
              <a:lnSpc>
                <a:spcPct val="160000"/>
              </a:lnSpc>
              <a:buFont typeface="Arial" panose="020B0604020202020204" pitchFamily="34" charset="0"/>
              <a:buChar char="•"/>
            </a:pPr>
            <a:r>
              <a:rPr lang="en-AE" sz="1800" dirty="0">
                <a:effectLst/>
                <a:latin typeface="Calibri" panose="020F0502020204030204" pitchFamily="34" charset="0"/>
                <a:ea typeface="Calibri" panose="020F0502020204030204" pitchFamily="34" charset="0"/>
                <a:cs typeface="Calibri" panose="020F0502020204030204" pitchFamily="34" charset="0"/>
              </a:rPr>
              <a:t>The parents will be able to use the extra money to feed them instead of spending on a pair of shoes.</a:t>
            </a:r>
          </a:p>
          <a:p>
            <a:pPr marL="342900" indent="-342900" algn="just">
              <a:lnSpc>
                <a:spcPct val="200000"/>
              </a:lnSpc>
              <a:spcAft>
                <a:spcPts val="800"/>
              </a:spcAft>
              <a:buFont typeface="Arial" panose="020B0604020202020204" pitchFamily="34" charset="0"/>
              <a:buChar char="•"/>
            </a:pPr>
            <a:r>
              <a:rPr lang="en-AE" sz="1800" dirty="0">
                <a:effectLst/>
                <a:latin typeface="Calibri" panose="020F0502020204030204" pitchFamily="34" charset="0"/>
                <a:ea typeface="Calibri" panose="020F0502020204030204" pitchFamily="34" charset="0"/>
                <a:cs typeface="Calibri" panose="020F0502020204030204" pitchFamily="34" charset="0"/>
              </a:rPr>
              <a:t>People should  always never underestimate the power of charity and how small things can make other’s happy.</a:t>
            </a:r>
          </a:p>
          <a:p>
            <a:pPr marL="342900" indent="-342900" algn="l">
              <a:lnSpc>
                <a:spcPct val="150000"/>
              </a:lnSpc>
              <a:buFont typeface="Arial" panose="020B0604020202020204" pitchFamily="34" charset="0"/>
              <a:buChar char="•"/>
            </a:pPr>
            <a:endParaRPr lang="en-AE" sz="1800" dirty="0">
              <a:effectLst/>
              <a:latin typeface="Times New Roman" panose="02020603050405020304" pitchFamily="18" charset="0"/>
              <a:ea typeface="Calibri" panose="020F0502020204030204" pitchFamily="34" charset="0"/>
            </a:endParaRPr>
          </a:p>
          <a:p>
            <a:pPr marL="342900" indent="-342900" algn="l">
              <a:lnSpc>
                <a:spcPct val="150000"/>
              </a:lnSpc>
              <a:buFont typeface="Arial" panose="020B0604020202020204" pitchFamily="34" charset="0"/>
              <a:buChar char="•"/>
            </a:pPr>
            <a:endParaRPr lang="en-AE" dirty="0"/>
          </a:p>
        </p:txBody>
      </p:sp>
      <p:sp>
        <p:nvSpPr>
          <p:cNvPr id="4" name="Title 1">
            <a:extLst>
              <a:ext uri="{FF2B5EF4-FFF2-40B4-BE49-F238E27FC236}">
                <a16:creationId xmlns:a16="http://schemas.microsoft.com/office/drawing/2014/main" id="{D466CB06-B300-41C6-A93D-1DADA7758AA4}"/>
              </a:ext>
            </a:extLst>
          </p:cNvPr>
          <p:cNvSpPr txBox="1">
            <a:spLocks/>
          </p:cNvSpPr>
          <p:nvPr/>
        </p:nvSpPr>
        <p:spPr>
          <a:xfrm>
            <a:off x="1283208" y="1234440"/>
            <a:ext cx="10058400" cy="5148072"/>
          </a:xfrm>
          <a:prstGeom prst="rect">
            <a:avLst/>
          </a:prstGeom>
          <a:effectLst/>
        </p:spPr>
        <p:txBody>
          <a:bodyPr vert="horz" lIns="91440" tIns="45720" rIns="91440" bIns="45720" rtlCol="0" anchor="b">
            <a:normAutofit fontScale="97500"/>
          </a:bodyPr>
          <a:lstStyle>
            <a:lvl1pPr algn="r" defTabSz="457200" rtl="0" eaLnBrk="1" latinLnBrk="0" hangingPunct="1">
              <a:spcBef>
                <a:spcPct val="0"/>
              </a:spcBef>
              <a:buNone/>
              <a:defRPr sz="6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br>
              <a:rPr lang="en-AE" sz="1800" dirty="0">
                <a:latin typeface="Calibri" panose="020F0502020204030204" pitchFamily="34" charset="0"/>
                <a:ea typeface="Calibri" panose="020F0502020204030204" pitchFamily="34" charset="0"/>
                <a:cs typeface="Arial" panose="020B0604020202020204" pitchFamily="34" charset="0"/>
              </a:rPr>
            </a:br>
            <a:endParaRPr lang="en-AE" dirty="0"/>
          </a:p>
        </p:txBody>
      </p:sp>
    </p:spTree>
    <p:extLst>
      <p:ext uri="{BB962C8B-B14F-4D97-AF65-F5344CB8AC3E}">
        <p14:creationId xmlns:p14="http://schemas.microsoft.com/office/powerpoint/2010/main" val="3482307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08FED-DEAB-4815-8CB7-EAEE69CC99A1}"/>
              </a:ext>
            </a:extLst>
          </p:cNvPr>
          <p:cNvSpPr>
            <a:spLocks noGrp="1"/>
          </p:cNvSpPr>
          <p:nvPr>
            <p:ph type="ctrTitle"/>
          </p:nvPr>
        </p:nvSpPr>
        <p:spPr>
          <a:xfrm>
            <a:off x="1203960" y="1929384"/>
            <a:ext cx="10058400" cy="1810512"/>
          </a:xfrm>
        </p:spPr>
        <p:txBody>
          <a:bodyPr>
            <a:normAutofit fontScale="90000"/>
          </a:bodyPr>
          <a:lstStyle/>
          <a:p>
            <a:pPr algn="ctr"/>
            <a:br>
              <a:rPr lang="en-AE" sz="1800" dirty="0">
                <a:effectLst/>
                <a:latin typeface="Calibri" panose="020F0502020204030204" pitchFamily="34" charset="0"/>
                <a:ea typeface="Calibri" panose="020F0502020204030204" pitchFamily="34" charset="0"/>
                <a:cs typeface="Arial" panose="020B0604020202020204" pitchFamily="34" charset="0"/>
              </a:rPr>
            </a:br>
            <a:br>
              <a:rPr lang="en-AE" sz="1800" dirty="0">
                <a:effectLst/>
                <a:latin typeface="Calibri" panose="020F0502020204030204" pitchFamily="34" charset="0"/>
                <a:ea typeface="Calibri" panose="020F0502020204030204" pitchFamily="34" charset="0"/>
                <a:cs typeface="Arial" panose="020B0604020202020204" pitchFamily="34" charset="0"/>
              </a:rPr>
            </a:br>
            <a:r>
              <a:rPr lang="en-AE" sz="10000" b="1" dirty="0">
                <a:latin typeface="Calibri" panose="020F0502020204030204" pitchFamily="34" charset="0"/>
                <a:ea typeface="Calibri" panose="020F0502020204030204" pitchFamily="34" charset="0"/>
                <a:cs typeface="Calibri" panose="020F0502020204030204" pitchFamily="34" charset="0"/>
              </a:rPr>
              <a:t>THANK YOU</a:t>
            </a:r>
            <a:endParaRPr lang="en-AE" sz="10000" dirty="0">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9DB78B08-CFBC-4A75-B987-0F039B31D443}"/>
              </a:ext>
            </a:extLst>
          </p:cNvPr>
          <p:cNvSpPr>
            <a:spLocks noGrp="1"/>
          </p:cNvSpPr>
          <p:nvPr>
            <p:ph type="subTitle" idx="1"/>
          </p:nvPr>
        </p:nvSpPr>
        <p:spPr>
          <a:xfrm>
            <a:off x="1283208" y="1325880"/>
            <a:ext cx="10058400" cy="5312664"/>
          </a:xfrm>
        </p:spPr>
        <p:txBody>
          <a:bodyPr>
            <a:normAutofit/>
          </a:bodyPr>
          <a:lstStyle/>
          <a:p>
            <a:pPr marL="342900" indent="-342900" algn="l">
              <a:buFont typeface="Arial" panose="020B0604020202020204" pitchFamily="34" charset="0"/>
              <a:buChar char="•"/>
            </a:pPr>
            <a:endParaRPr lang="en-AE" sz="1800" dirty="0">
              <a:effectLst/>
              <a:latin typeface="Calibri" panose="020F0502020204030204" pitchFamily="34" charset="0"/>
              <a:ea typeface="Calibri" panose="020F0502020204030204" pitchFamily="34" charset="0"/>
              <a:cs typeface="Calibri" panose="020F0502020204030204" pitchFamily="34" charset="0"/>
            </a:endParaRPr>
          </a:p>
          <a:p>
            <a:pPr marL="342900" indent="-342900" algn="l">
              <a:lnSpc>
                <a:spcPct val="150000"/>
              </a:lnSpc>
              <a:buFont typeface="Arial" panose="020B0604020202020204" pitchFamily="34" charset="0"/>
              <a:buChar char="•"/>
            </a:pPr>
            <a:endParaRPr lang="en-AE" sz="1800" dirty="0">
              <a:effectLst/>
              <a:latin typeface="Times New Roman" panose="02020603050405020304" pitchFamily="18" charset="0"/>
              <a:ea typeface="Calibri" panose="020F0502020204030204" pitchFamily="34" charset="0"/>
            </a:endParaRPr>
          </a:p>
          <a:p>
            <a:pPr marL="342900" indent="-342900" algn="l">
              <a:lnSpc>
                <a:spcPct val="150000"/>
              </a:lnSpc>
              <a:buFont typeface="Arial" panose="020B0604020202020204" pitchFamily="34" charset="0"/>
              <a:buChar char="•"/>
            </a:pPr>
            <a:endParaRPr lang="en-AE" dirty="0"/>
          </a:p>
        </p:txBody>
      </p:sp>
      <p:sp>
        <p:nvSpPr>
          <p:cNvPr id="4" name="Title 1">
            <a:extLst>
              <a:ext uri="{FF2B5EF4-FFF2-40B4-BE49-F238E27FC236}">
                <a16:creationId xmlns:a16="http://schemas.microsoft.com/office/drawing/2014/main" id="{D466CB06-B300-41C6-A93D-1DADA7758AA4}"/>
              </a:ext>
            </a:extLst>
          </p:cNvPr>
          <p:cNvSpPr txBox="1">
            <a:spLocks/>
          </p:cNvSpPr>
          <p:nvPr/>
        </p:nvSpPr>
        <p:spPr>
          <a:xfrm>
            <a:off x="1283208" y="1234440"/>
            <a:ext cx="10058400" cy="5148072"/>
          </a:xfrm>
          <a:prstGeom prst="rect">
            <a:avLst/>
          </a:prstGeom>
          <a:effectLst/>
        </p:spPr>
        <p:txBody>
          <a:bodyPr vert="horz" lIns="91440" tIns="45720" rIns="91440" bIns="45720" rtlCol="0" anchor="b">
            <a:normAutofit fontScale="97500"/>
          </a:bodyPr>
          <a:lstStyle>
            <a:lvl1pPr algn="r" defTabSz="457200" rtl="0" eaLnBrk="1" latinLnBrk="0" hangingPunct="1">
              <a:spcBef>
                <a:spcPct val="0"/>
              </a:spcBef>
              <a:buNone/>
              <a:defRPr sz="6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br>
              <a:rPr lang="en-AE" sz="1800" dirty="0">
                <a:latin typeface="Calibri" panose="020F0502020204030204" pitchFamily="34" charset="0"/>
                <a:ea typeface="Calibri" panose="020F0502020204030204" pitchFamily="34" charset="0"/>
                <a:cs typeface="Arial" panose="020B0604020202020204" pitchFamily="34" charset="0"/>
              </a:rPr>
            </a:br>
            <a:endParaRPr lang="en-AE" dirty="0"/>
          </a:p>
        </p:txBody>
      </p:sp>
    </p:spTree>
    <p:extLst>
      <p:ext uri="{BB962C8B-B14F-4D97-AF65-F5344CB8AC3E}">
        <p14:creationId xmlns:p14="http://schemas.microsoft.com/office/powerpoint/2010/main" val="1831452549"/>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23</TotalTime>
  <Words>611</Words>
  <Application>Microsoft Office PowerPoint</Application>
  <PresentationFormat>Widescreen</PresentationFormat>
  <Paragraphs>48</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Century Gothic</vt:lpstr>
      <vt:lpstr>Times New Roman</vt:lpstr>
      <vt:lpstr>Wingdings 3</vt:lpstr>
      <vt:lpstr>Wisp</vt:lpstr>
      <vt:lpstr>  Situational Analysis</vt:lpstr>
      <vt:lpstr>  Audience Analysis</vt:lpstr>
      <vt:lpstr>  Objectives </vt:lpstr>
      <vt:lpstr>  Expected Outcomes</vt:lpstr>
      <vt:lpstr>  Key Message </vt:lpstr>
      <vt:lpstr>  Tactics and Channels</vt:lpstr>
      <vt:lpstr>  Conclusion</vt:lpstr>
      <vt:lpstr>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Situational Analysis</dc:title>
  <dc:creator>Mohammed Abobakr Alhebshi</dc:creator>
  <cp:lastModifiedBy>Mohammed Abobakr Alhebshi</cp:lastModifiedBy>
  <cp:revision>2</cp:revision>
  <dcterms:created xsi:type="dcterms:W3CDTF">2022-04-29T00:26:36Z</dcterms:created>
  <dcterms:modified xsi:type="dcterms:W3CDTF">2022-04-29T02:53:33Z</dcterms:modified>
</cp:coreProperties>
</file>