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6"/>
  </p:notesMasterIdLst>
  <p:sldIdLst>
    <p:sldId id="256" r:id="rId2"/>
    <p:sldId id="257" r:id="rId3"/>
    <p:sldId id="280" r:id="rId4"/>
    <p:sldId id="258" r:id="rId5"/>
    <p:sldId id="259" r:id="rId6"/>
    <p:sldId id="261" r:id="rId7"/>
    <p:sldId id="262" r:id="rId8"/>
    <p:sldId id="263" r:id="rId9"/>
    <p:sldId id="264" r:id="rId10"/>
    <p:sldId id="267" r:id="rId11"/>
    <p:sldId id="266" r:id="rId12"/>
    <p:sldId id="272" r:id="rId13"/>
    <p:sldId id="275" r:id="rId14"/>
    <p:sldId id="277" r:id="rId15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378" autoAdjust="0"/>
  </p:normalViewPr>
  <p:slideViewPr>
    <p:cSldViewPr>
      <p:cViewPr varScale="1">
        <p:scale>
          <a:sx n="66" d="100"/>
          <a:sy n="66" d="100"/>
        </p:scale>
        <p:origin x="15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D84FA-DABA-4E2B-B2E4-853B02F4D502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CC53DC-E3F2-4407-9AAE-A5C884BC6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866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C53DC-E3F2-4407-9AAE-A5C884BC66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2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C53DC-E3F2-4407-9AAE-A5C884BC66C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93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78F8D4-499E-4BA1-8E26-AB7A27B3C1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D495A8-9119-4D84-8BC2-354BFD0DF8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672F9C-2808-4D5D-BBE0-89A7A14B39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BB4043-8657-45A5-B0B5-B8F291B05AB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623B2A-4E98-4A11-9449-F3C3C12B59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CB8679-ED14-4B68-9B03-566436948D9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24245A-6313-422F-877A-F051D109CF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2F67FE-7555-4AEB-BDF7-D7D6A5A1F8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pPr>
              <a:defRPr/>
            </a:pPr>
            <a:fld id="{59813DD7-E348-454A-BE26-A8081AEF9D3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68DCF7-121D-4243-B041-2B674257CF9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2FC715-A51F-4D79-BAC9-0A3A05192CF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552A069D-80AC-4ECA-94C3-7FF2C5F7A8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C-R-E-A-M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4000" b="1" dirty="0">
                <a:solidFill>
                  <a:schemeClr val="accent2"/>
                </a:solidFill>
              </a:rPr>
              <a:t>Strategy for Learning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924800" cy="1554163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9600" dirty="0">
                <a:latin typeface="Elephant" panose="02020904090505020303" pitchFamily="18" charset="0"/>
              </a:rPr>
              <a:t>Creativity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676400"/>
            <a:ext cx="9144000" cy="4267200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8000" b="1" dirty="0">
                <a:solidFill>
                  <a:srgbClr val="006600"/>
                </a:solidFill>
                <a:latin typeface="Georgia" panose="02040502050405020303" pitchFamily="18" charset="0"/>
                <a:cs typeface="Gautami" panose="020B0502040204020203" pitchFamily="34" charset="0"/>
              </a:rPr>
              <a:t>“</a:t>
            </a:r>
            <a:r>
              <a:rPr lang="en-US" sz="8000" dirty="0">
                <a:solidFill>
                  <a:srgbClr val="006600"/>
                </a:solidFill>
                <a:latin typeface="Georgia" panose="02040502050405020303" pitchFamily="18" charset="0"/>
                <a:cs typeface="Gautami" panose="020B0502040204020203" pitchFamily="34" charset="0"/>
              </a:rPr>
              <a:t>Mixing two different ideas to create a new idea.</a:t>
            </a:r>
            <a:r>
              <a:rPr lang="en-US" sz="8000" b="1" dirty="0">
                <a:solidFill>
                  <a:srgbClr val="006600"/>
                </a:solidFill>
                <a:latin typeface="Georgia" panose="02040502050405020303" pitchFamily="18" charset="0"/>
                <a:cs typeface="Gautami" panose="020B0502040204020203" pitchFamily="34" charset="0"/>
              </a:rPr>
              <a:t>”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838200" y="3581400"/>
            <a:ext cx="3505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endParaRPr lang="en-US" sz="2800" dirty="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172200" y="31242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4102" name="Text Box 7"/>
          <p:cNvSpPr txBox="1">
            <a:spLocks noChangeArrowheads="1"/>
          </p:cNvSpPr>
          <p:nvPr/>
        </p:nvSpPr>
        <p:spPr bwMode="auto">
          <a:xfrm>
            <a:off x="381000" y="5943600"/>
            <a:ext cx="8305800" cy="3667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924800" cy="792163"/>
          </a:xfrm>
        </p:spPr>
        <p:txBody>
          <a:bodyPr/>
          <a:lstStyle/>
          <a:p>
            <a:pPr eaLnBrk="1" hangingPunct="1"/>
            <a:r>
              <a:rPr lang="en-US" dirty="0"/>
              <a:t>Creative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76400"/>
            <a:ext cx="7769225" cy="1312863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/>
              <a:t>Have confidence to use individual strategies and styles, applying imagination to your learning.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838200" y="3581400"/>
            <a:ext cx="3505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en-US" sz="2800" dirty="0"/>
              <a:t>Creativity is defined by Webster as creative ability or intellectual inventiveness. 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172200" y="31242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4102" name="Text Box 7"/>
          <p:cNvSpPr txBox="1">
            <a:spLocks noChangeArrowheads="1"/>
          </p:cNvSpPr>
          <p:nvPr/>
        </p:nvSpPr>
        <p:spPr bwMode="auto">
          <a:xfrm>
            <a:off x="381000" y="5943600"/>
            <a:ext cx="8305800" cy="3667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pic>
        <p:nvPicPr>
          <p:cNvPr id="9" name="Picture 2" descr="C:\Users\casey.casler.AUE\Desktop\pollo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743200"/>
            <a:ext cx="3589562" cy="38765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2211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Tips to Improve Creativity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/>
              <a:t>Brainstorm can work with an individual or a group. </a:t>
            </a:r>
          </a:p>
          <a:p>
            <a:pPr eaLnBrk="1" hangingPunct="1"/>
            <a:r>
              <a:rPr lang="en-US" sz="2400" dirty="0"/>
              <a:t>Alter your focus when faced with a problem you cannot solve. </a:t>
            </a:r>
          </a:p>
          <a:p>
            <a:pPr lvl="1"/>
            <a:r>
              <a:rPr lang="en-US" sz="2400" dirty="0"/>
              <a:t>Taking a break</a:t>
            </a:r>
          </a:p>
          <a:p>
            <a:pPr lvl="1"/>
            <a:r>
              <a:rPr lang="en-US" sz="2400" dirty="0"/>
              <a:t>Sleep</a:t>
            </a:r>
          </a:p>
          <a:p>
            <a:pPr lvl="1"/>
            <a:r>
              <a:rPr lang="en-US" sz="2400" dirty="0"/>
              <a:t>Play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 algn="ctr">
              <a:buNone/>
            </a:pPr>
            <a:r>
              <a:rPr lang="en-US" sz="3600" b="1" dirty="0">
                <a:solidFill>
                  <a:srgbClr val="0000CC"/>
                </a:solidFill>
              </a:rPr>
              <a:t>Value each passing idea. Keep an idea notebook.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381000" y="5943600"/>
            <a:ext cx="8305800" cy="3667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/>
              <a:t>Tips to Improve Creativity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5191"/>
            <a:ext cx="8229600" cy="4854209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4000" dirty="0"/>
              <a:t>Serendipity, the ability to make unlikely and positive discoveries happen by accident, is one manifestation of the sub-conscious mind at work. Cultivating serendipity requires you to keep your eyes open.</a:t>
            </a:r>
          </a:p>
          <a:p>
            <a:pPr marL="118872" indent="0" algn="ctr" eaLnBrk="1" hangingPunct="1">
              <a:lnSpc>
                <a:spcPct val="90000"/>
              </a:lnSpc>
              <a:buNone/>
            </a:pPr>
            <a:endParaRPr lang="en-US" sz="2000" dirty="0"/>
          </a:p>
          <a:p>
            <a:pPr algn="ctr" eaLnBrk="1" hangingPunct="1">
              <a:lnSpc>
                <a:spcPct val="90000"/>
              </a:lnSpc>
            </a:pPr>
            <a:r>
              <a:rPr lang="en-US" sz="4000" dirty="0"/>
              <a:t>Journal your thoughts for future use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0"/>
              <a:t>Reflective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7693025" cy="3810000"/>
          </a:xfrm>
        </p:spPr>
        <p:txBody>
          <a:bodyPr>
            <a:normAutofit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en-US" dirty="0"/>
              <a:t>Be able to sit with your experience, analyze and evaluate your own performance and draw lessons from it.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dirty="0"/>
          </a:p>
          <a:p>
            <a:pPr algn="ctr" eaLnBrk="1" hangingPunct="1">
              <a:buFont typeface="Wingdings" pitchFamily="2" charset="2"/>
              <a:buNone/>
            </a:pPr>
            <a:r>
              <a:rPr lang="en-US" b="1" dirty="0">
                <a:solidFill>
                  <a:srgbClr val="FF0000"/>
                </a:solidFill>
                <a:latin typeface="Georgia" panose="02040502050405020303" pitchFamily="18" charset="0"/>
              </a:rPr>
              <a:t>Jumping to conclusions!!!</a:t>
            </a: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381000" y="5943600"/>
            <a:ext cx="8305800" cy="3667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0"/>
              <a:t>Effective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191000" y="1981200"/>
            <a:ext cx="4953000" cy="3886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solidFill>
                  <a:srgbClr val="7030A0"/>
                </a:solidFill>
              </a:rPr>
              <a:t>Organize your: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>
              <a:solidFill>
                <a:srgbClr val="7030A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dirty="0">
                <a:solidFill>
                  <a:srgbClr val="00B0F0"/>
                </a:solidFill>
              </a:rPr>
              <a:t>Space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dirty="0">
                <a:solidFill>
                  <a:srgbClr val="00B0F0"/>
                </a:solidFill>
              </a:rPr>
              <a:t>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dirty="0">
                <a:solidFill>
                  <a:srgbClr val="00B0F0"/>
                </a:solidFill>
              </a:rPr>
              <a:t>Priorities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dirty="0">
                <a:solidFill>
                  <a:srgbClr val="00B0F0"/>
                </a:solidFill>
              </a:rPr>
              <a:t>State of mind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dirty="0">
                <a:solidFill>
                  <a:srgbClr val="00B0F0"/>
                </a:solidFill>
              </a:rPr>
              <a:t>Resources </a:t>
            </a:r>
            <a:r>
              <a:rPr lang="en-US" sz="1400" dirty="0">
                <a:solidFill>
                  <a:srgbClr val="00B0F0"/>
                </a:solidFill>
              </a:rPr>
              <a:t>(including IT)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endParaRPr lang="en-US" sz="1400" dirty="0">
              <a:solidFill>
                <a:srgbClr val="00B0F0"/>
              </a:solidFill>
            </a:endParaRPr>
          </a:p>
          <a:p>
            <a:pPr marL="118872" indent="0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0000"/>
                </a:solidFill>
              </a:rPr>
              <a:t>To maximize benefit.</a:t>
            </a:r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381000" y="5943600"/>
            <a:ext cx="8305800" cy="3667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pic>
        <p:nvPicPr>
          <p:cNvPr id="5" name="Picture 4" descr="accredid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981200"/>
            <a:ext cx="3305175" cy="374377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0"/>
              <a:t>Effective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7921625" cy="41148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4000" dirty="0"/>
              <a:t>Effective study skills must be practiced in order for you to improve.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4000" dirty="0"/>
              <a:t>It is not enough to simply plan for studying.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4000" dirty="0"/>
              <a:t>You have to actually do it, and in the process use information from what you do to get better. </a:t>
            </a: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381000" y="5943600"/>
            <a:ext cx="8305800" cy="3667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0"/>
              <a:t>Tips to be Effective Student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209800"/>
            <a:ext cx="4876800" cy="2947987"/>
          </a:xfrm>
        </p:spPr>
        <p:txBody>
          <a:bodyPr/>
          <a:lstStyle/>
          <a:p>
            <a:pPr eaLnBrk="1" hangingPunct="1"/>
            <a:r>
              <a:rPr lang="en-US" b="1" dirty="0"/>
              <a:t>The value of a schedule</a:t>
            </a:r>
          </a:p>
          <a:p>
            <a:pPr lvl="1" eaLnBrk="1" hangingPunct="1"/>
            <a:r>
              <a:rPr lang="en-US" b="1" dirty="0"/>
              <a:t>Saves Time</a:t>
            </a:r>
          </a:p>
          <a:p>
            <a:pPr lvl="1" eaLnBrk="1" hangingPunct="1"/>
            <a:r>
              <a:rPr lang="en-US" b="1" dirty="0"/>
              <a:t>Making every hour count</a:t>
            </a:r>
          </a:p>
          <a:p>
            <a:pPr eaLnBrk="1" hangingPunct="1"/>
            <a:endParaRPr lang="en-US" b="1" dirty="0"/>
          </a:p>
          <a:p>
            <a:pPr eaLnBrk="1" hangingPunct="1"/>
            <a:r>
              <a:rPr lang="en-US" b="1" dirty="0"/>
              <a:t>When to study</a:t>
            </a:r>
          </a:p>
          <a:p>
            <a:pPr eaLnBrk="1" hangingPunct="1">
              <a:buFont typeface="Wingdings" pitchFamily="2" charset="2"/>
              <a:buNone/>
            </a:pPr>
            <a:endParaRPr lang="en-US" b="1" dirty="0"/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381000" y="5943600"/>
            <a:ext cx="8305800" cy="3667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pic>
        <p:nvPicPr>
          <p:cNvPr id="11269" name="Picture 5" descr="C:\Users\Bryn\AppData\Local\Microsoft\Windows\Temporary Internet Files\Content.IE5\SLOPQ3CR\MC90032431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590800"/>
            <a:ext cx="2632075" cy="2632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Learner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495800" cy="401726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600" dirty="0"/>
              <a:t>Be personally involved and get moving.  </a:t>
            </a:r>
          </a:p>
          <a:p>
            <a:pPr>
              <a:buFont typeface="Wingdings" pitchFamily="2" charset="2"/>
              <a:buChar char="ü"/>
            </a:pPr>
            <a:r>
              <a:rPr lang="en-US" sz="3600" dirty="0"/>
              <a:t>Have your own vision and then strive to make it happen.</a:t>
            </a:r>
          </a:p>
        </p:txBody>
      </p:sp>
      <p:pic>
        <p:nvPicPr>
          <p:cNvPr id="6" name="Picture 2" descr="E:\Administrative\Fall 2012\NSC 200\Pictures from Class\227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438400"/>
            <a:ext cx="4470400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Motivated 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76200" y="2209800"/>
            <a:ext cx="4114800" cy="43434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How can we enjoy studying? </a:t>
            </a:r>
          </a:p>
          <a:p>
            <a:pPr eaLnBrk="1" hangingPunct="1"/>
            <a:r>
              <a:rPr lang="en-US" dirty="0"/>
              <a:t>What can we do to make this fun and enriching? </a:t>
            </a:r>
          </a:p>
          <a:p>
            <a:pPr eaLnBrk="1" hangingPunct="1"/>
            <a:r>
              <a:rPr lang="en-US" dirty="0"/>
              <a:t>How is learning real for us?  </a:t>
            </a:r>
          </a:p>
        </p:txBody>
      </p:sp>
      <p:pic>
        <p:nvPicPr>
          <p:cNvPr id="5" name="Picture 2" descr="C:\Users\casey.casler.AUE\Desktop\motivated-pers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09800"/>
            <a:ext cx="4490224" cy="33011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800" dirty="0">
                <a:latin typeface="Georgia" panose="02040502050405020303" pitchFamily="18" charset="0"/>
              </a:rPr>
              <a:t>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08176"/>
            <a:ext cx="9144000" cy="5449824"/>
          </a:xfrm>
        </p:spPr>
        <p:txBody>
          <a:bodyPr>
            <a:noAutofit/>
          </a:bodyPr>
          <a:lstStyle/>
          <a:p>
            <a:pPr marL="118872" indent="0" algn="ctr">
              <a:buNone/>
            </a:pPr>
            <a:r>
              <a:rPr lang="en-GB" sz="7200" dirty="0">
                <a:solidFill>
                  <a:srgbClr val="FF0000"/>
                </a:solidFill>
                <a:latin typeface="Birch Std" panose="03060502040705060204" pitchFamily="66" charset="0"/>
              </a:rPr>
              <a:t>Ideas have created more wealth </a:t>
            </a:r>
            <a:r>
              <a:rPr lang="en-GB" sz="7200" b="1" dirty="0">
                <a:latin typeface="Birch Std" panose="03060502040705060204" pitchFamily="66" charset="0"/>
              </a:rPr>
              <a:t>OR</a:t>
            </a:r>
            <a:r>
              <a:rPr lang="en-GB" sz="7200" dirty="0">
                <a:latin typeface="Birch Std" panose="03060502040705060204" pitchFamily="66" charset="0"/>
              </a:rPr>
              <a:t> </a:t>
            </a:r>
            <a:r>
              <a:rPr lang="en-GB" sz="7200" dirty="0">
                <a:solidFill>
                  <a:srgbClr val="006600"/>
                </a:solidFill>
                <a:latin typeface="Birch Std" panose="03060502040705060204" pitchFamily="66" charset="0"/>
              </a:rPr>
              <a:t>the wealth has created more ideas</a:t>
            </a:r>
            <a:r>
              <a:rPr lang="en-GB" sz="7200" dirty="0">
                <a:latin typeface="Birch Std" panose="03060502040705060204" pitchFamily="66" charset="0"/>
              </a:rPr>
              <a:t>?</a:t>
            </a:r>
            <a:endParaRPr lang="en-US" sz="7200" dirty="0">
              <a:latin typeface="Birch Std" panose="03060502040705060204" pitchFamily="66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800" dirty="0">
                <a:latin typeface="Georgia" panose="02040502050405020303" pitchFamily="18" charset="0"/>
              </a:rPr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GB" sz="7200" b="1" dirty="0">
                <a:solidFill>
                  <a:srgbClr val="0066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Can anyone waste someone ELSE’s time</a:t>
            </a:r>
            <a:r>
              <a:rPr lang="en-GB" sz="7200" b="1" dirty="0">
                <a:solidFill>
                  <a:srgbClr val="FF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?</a:t>
            </a:r>
            <a:endParaRPr lang="en-US" sz="7200" b="1" dirty="0">
              <a:solidFill>
                <a:srgbClr val="FF00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2800" dirty="0">
                <a:latin typeface="Georgia" panose="02040502050405020303" pitchFamily="18" charset="0"/>
              </a:rPr>
              <a:t>3</a:t>
            </a:r>
            <a:endParaRPr lang="en-US" sz="6600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GB" sz="8000" dirty="0">
                <a:solidFill>
                  <a:srgbClr val="0000CC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Development is a ‘journey’ </a:t>
            </a:r>
            <a:r>
              <a:rPr lang="en-GB" sz="8000" b="1" dirty="0">
                <a:solidFill>
                  <a:srgbClr val="0000CC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OR</a:t>
            </a:r>
            <a:r>
              <a:rPr lang="en-GB" sz="8000" dirty="0">
                <a:solidFill>
                  <a:srgbClr val="0000CC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 ‘destination’?</a:t>
            </a:r>
            <a:endParaRPr lang="en-US" sz="8000" dirty="0">
              <a:solidFill>
                <a:srgbClr val="0000CC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936</TotalTime>
  <Words>319</Words>
  <Application>Microsoft Office PowerPoint</Application>
  <PresentationFormat>On-screen Show (4:3)</PresentationFormat>
  <Paragraphs>58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Aparajita</vt:lpstr>
      <vt:lpstr>Arial</vt:lpstr>
      <vt:lpstr>Batang</vt:lpstr>
      <vt:lpstr>Birch Std</vt:lpstr>
      <vt:lpstr>Calibri</vt:lpstr>
      <vt:lpstr>Corbel</vt:lpstr>
      <vt:lpstr>Elephant</vt:lpstr>
      <vt:lpstr>Gautami</vt:lpstr>
      <vt:lpstr>Georgia</vt:lpstr>
      <vt:lpstr>Wingdings</vt:lpstr>
      <vt:lpstr>Wingdings 2</vt:lpstr>
      <vt:lpstr>Wingdings 3</vt:lpstr>
      <vt:lpstr>Module</vt:lpstr>
      <vt:lpstr>C-R-E-A-M </vt:lpstr>
      <vt:lpstr>Creativity</vt:lpstr>
      <vt:lpstr>Creative</vt:lpstr>
      <vt:lpstr>Tips to Improve Creativity</vt:lpstr>
      <vt:lpstr>Tips to Improve Creativity</vt:lpstr>
      <vt:lpstr>Reflective</vt:lpstr>
      <vt:lpstr>Effective</vt:lpstr>
      <vt:lpstr>Effective</vt:lpstr>
      <vt:lpstr>Tips to be Effective Student</vt:lpstr>
      <vt:lpstr>Active Learner </vt:lpstr>
      <vt:lpstr>Motivated </vt:lpstr>
      <vt:lpstr>QUESTS</vt:lpstr>
      <vt:lpstr>2</vt:lpstr>
      <vt:lpstr>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C-R-E-A-M</dc:title>
  <dc:creator>DR.Annaliza</dc:creator>
  <cp:lastModifiedBy>Director of the Debate Club</cp:lastModifiedBy>
  <cp:revision>105</cp:revision>
  <dcterms:created xsi:type="dcterms:W3CDTF">2010-03-16T07:25:53Z</dcterms:created>
  <dcterms:modified xsi:type="dcterms:W3CDTF">2018-01-17T06:14:31Z</dcterms:modified>
</cp:coreProperties>
</file>